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6.xml" ContentType="application/vnd.openxmlformats-officedocument.theme+xml"/>
  <Override PartName="/ppt/media/image50.png" ContentType="image/png"/>
  <Override PartName="/ppt/media/image144.png" ContentType="image/png"/>
  <Override PartName="/ppt/media/image1.png" ContentType="image/png"/>
  <Override PartName="/ppt/media/image51.png" ContentType="image/png"/>
  <Override PartName="/ppt/media/image145.png" ContentType="image/png"/>
  <Override PartName="/ppt/media/image2.png" ContentType="image/png"/>
  <Override PartName="/ppt/media/image3.png" ContentType="image/png"/>
  <Override PartName="/ppt/media/image124.png" ContentType="image/png"/>
  <Override PartName="/ppt/media/image30.png" ContentType="image/png"/>
  <Override PartName="/ppt/media/image52.png" ContentType="image/png"/>
  <Override PartName="/ppt/media/image146.png" ContentType="image/png"/>
  <Override PartName="/ppt/media/image4.png" ContentType="image/png"/>
  <Override PartName="/ppt/media/image125.png" ContentType="image/png"/>
  <Override PartName="/ppt/media/image31.png" ContentType="image/png"/>
  <Override PartName="/ppt/media/image147.png" ContentType="image/png"/>
  <Override PartName="/ppt/media/image53.png" ContentType="image/png"/>
  <Override PartName="/ppt/media/image5.png" ContentType="image/png"/>
  <Override PartName="/ppt/media/image104.png" ContentType="image/png"/>
  <Override PartName="/ppt/media/image10.png" ContentType="image/png"/>
  <Override PartName="/ppt/media/image126.png" ContentType="image/png"/>
  <Override PartName="/ppt/media/image32.png" ContentType="image/png"/>
  <Override PartName="/ppt/media/image148.png" ContentType="image/png"/>
  <Override PartName="/ppt/media/image54.png" ContentType="image/png"/>
  <Override PartName="/ppt/media/image6.png" ContentType="image/png"/>
  <Override PartName="/ppt/media/image105.png" ContentType="image/png"/>
  <Override PartName="/ppt/media/image11.png" ContentType="image/png"/>
  <Override PartName="/ppt/media/image127.png" ContentType="image/png"/>
  <Override PartName="/ppt/media/image33.png" ContentType="image/png"/>
  <Override PartName="/ppt/media/image149.png" ContentType="image/png"/>
  <Override PartName="/ppt/media/image55.png" ContentType="image/png"/>
  <Override PartName="/ppt/media/image7.png" ContentType="image/png"/>
  <Override PartName="/ppt/media/image106.png" ContentType="image/png"/>
  <Override PartName="/ppt/media/image12.png" ContentType="image/png"/>
  <Override PartName="/ppt/media/image128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07.png" ContentType="image/png"/>
  <Override PartName="/ppt/media/image13.png" ContentType="image/png"/>
  <Override PartName="/ppt/media/image129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08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09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6.png" ContentType="image/png"/>
  <Override PartName="/ppt/media/image38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114.png" ContentType="image/png"/>
  <Override PartName="/ppt/media/image20.png" ContentType="image/png"/>
  <Override PartName="/ppt/media/image136.png" ContentType="image/png"/>
  <Override PartName="/ppt/media/image42.png" ContentType="image/png"/>
  <Override PartName="/ppt/media/image158.png" ContentType="image/png"/>
  <Override PartName="/ppt/media/image64.png" ContentType="image/png"/>
  <Override PartName="/ppt/media/image43.png" ContentType="image/png"/>
  <Override PartName="/ppt/media/image137.png" ContentType="image/png"/>
  <Override PartName="/ppt/media/image21.png" ContentType="image/png"/>
  <Override PartName="/ppt/media/image115.png" ContentType="image/png"/>
  <Override PartName="/ppt/media/image44.png" ContentType="image/png"/>
  <Override PartName="/ppt/media/image138.png" ContentType="image/png"/>
  <Override PartName="/ppt/media/image22.png" ContentType="image/png"/>
  <Override PartName="/ppt/media/image116.png" ContentType="image/png"/>
  <Override PartName="/ppt/media/image45.png" ContentType="image/png"/>
  <Override PartName="/ppt/media/image139.png" ContentType="image/png"/>
  <Override PartName="/ppt/media/image23.png" ContentType="image/png"/>
  <Override PartName="/ppt/media/image117.png" ContentType="image/png"/>
  <Override PartName="/ppt/media/image46.png" ContentType="image/png"/>
  <Override PartName="/ppt/media/image24.png" ContentType="image/png"/>
  <Override PartName="/ppt/media/image118.png" ContentType="image/png"/>
  <Override PartName="/ppt/media/image47.png" ContentType="image/png"/>
  <Override PartName="/ppt/media/image25.png" ContentType="image/png"/>
  <Override PartName="/ppt/media/image119.png" ContentType="image/png"/>
  <Override PartName="/ppt/media/image48.png" ContentType="image/png"/>
  <Override PartName="/ppt/media/image26.png" ContentType="image/png"/>
  <Override PartName="/ppt/media/image49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62.png" ContentType="image/png"/>
  <Override PartName="/ppt/media/image156.png" ContentType="image/png"/>
  <Override PartName="/ppt/media/image40.png" ContentType="image/png"/>
  <Override PartName="/ppt/media/image134.png" ContentType="image/png"/>
  <Override PartName="/ppt/media/image63.png" ContentType="image/png"/>
  <Override PartName="/ppt/media/image157.png" ContentType="image/png"/>
  <Override PartName="/ppt/media/image41.png" ContentType="image/png"/>
  <Override PartName="/ppt/media/image135.png" ContentType="image/png"/>
  <Override PartName="/ppt/media/image60.png" ContentType="image/png"/>
  <Override PartName="/ppt/media/image154.png" ContentType="image/png"/>
  <Override PartName="/ppt/media/image61.png" ContentType="image/png"/>
  <Override PartName="/ppt/media/image155.png" ContentType="image/png"/>
  <Override PartName="/ppt/media/image65.png" ContentType="image/png"/>
  <Override PartName="/ppt/media/image159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10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20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40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50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60.png" ContentType="image/png"/>
  <Override PartName="/ppt/media/image161.png" ContentType="image/png"/>
  <Override PartName="/ppt/slides/slide1.xml" ContentType="application/vnd.openxmlformats-officedocument.presentationml.slide+xml"/>
  <Override PartName="/ppt/slides/slide100.xml" ContentType="application/vnd.openxmlformats-officedocument.presentationml.slide+xml"/>
  <Override PartName="/ppt/slides/slide2.xml" ContentType="application/vnd.openxmlformats-officedocument.presentationml.slide+xml"/>
  <Override PartName="/ppt/slides/slide101.xml" ContentType="application/vnd.openxmlformats-officedocument.presentationml.slide+xml"/>
  <Override PartName="/ppt/slides/slide3.xml" ContentType="application/vnd.openxmlformats-officedocument.presentationml.slide+xml"/>
  <Override PartName="/ppt/slides/slide102.xml" ContentType="application/vnd.openxmlformats-officedocument.presentationml.slide+xml"/>
  <Override PartName="/ppt/slides/slide4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_rels/slide100.xml.rels" ContentType="application/vnd.openxmlformats-package.relationships+xml"/>
  <Override PartName="/ppt/slides/_rels/slide1.xml.rels" ContentType="application/vnd.openxmlformats-package.relationships+xml"/>
  <Override PartName="/ppt/slides/_rels/slide101.xml.rels" ContentType="application/vnd.openxmlformats-package.relationships+xml"/>
  <Override PartName="/ppt/slides/_rels/slide2.xml.rels" ContentType="application/vnd.openxmlformats-package.relationships+xml"/>
  <Override PartName="/ppt/slides/_rels/slide102.xml.rels" ContentType="application/vnd.openxmlformats-package.relationships+xml"/>
  <Override PartName="/ppt/slides/_rels/slide3.xml.rels" ContentType="application/vnd.openxmlformats-package.relationships+xml"/>
  <Override PartName="/ppt/slides/_rels/slide103.xml.rels" ContentType="application/vnd.openxmlformats-package.relationships+xml"/>
  <Override PartName="/ppt/slides/_rels/slide4.xml.rels" ContentType="application/vnd.openxmlformats-package.relationships+xml"/>
  <Override PartName="/ppt/slides/_rels/slide10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4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62.xml.rels" ContentType="application/vnd.openxmlformats-package.relationships+xml"/>
  <Override PartName="/ppt/slides/_rels/slide40.xml.rels" ContentType="application/vnd.openxmlformats-package.relationships+xml"/>
  <Override PartName="/ppt/slides/_rels/slide63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</p:sldIdLst>
  <p:sldSz cx="9144000" cy="6858000"/>
  <p:notesSz cx="6799263" cy="9929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68AF36B-7C34-49D8-B541-D1680179D4EA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1800" cy="3713760"/>
          </a:xfrm>
          <a:prstGeom prst="rect">
            <a:avLst/>
          </a:prstGeom>
          <a:ln w="0">
            <a:noFill/>
          </a:ln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0240" cy="44593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sldNum" idx="10"/>
          </p:nvPr>
        </p:nvSpPr>
        <p:spPr>
          <a:xfrm>
            <a:off x="3851280" y="9431640"/>
            <a:ext cx="2937240" cy="4874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BDEE3A-4AD6-45D8-AF09-B95205F8250A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919080" y="746280"/>
            <a:ext cx="4951800" cy="371376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680040" y="4716720"/>
            <a:ext cx="5430240" cy="445932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sldNum" idx="11"/>
          </p:nvPr>
        </p:nvSpPr>
        <p:spPr>
          <a:xfrm>
            <a:off x="3851280" y="9431640"/>
            <a:ext cx="2937240" cy="487440"/>
          </a:xfrm>
          <a:prstGeom prst="rect">
            <a:avLst/>
          </a:prstGeom>
          <a:noFill/>
          <a:ln w="0">
            <a:noFill/>
          </a:ln>
        </p:spPr>
        <p:txBody>
          <a:bodyPr lIns="95760" rIns="95760" tIns="47880" bIns="4788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3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6459A3-6FF3-4576-8567-E72F1B3FD3BA}" type="slidenum">
              <a:rPr b="0" lang="fr-FR" sz="1300" spc="-1" strike="noStrike">
                <a:solidFill>
                  <a:schemeClr val="dk1"/>
                </a:solidFill>
                <a:latin typeface="+mn-lt"/>
                <a:ea typeface="+mn-ea"/>
              </a:rPr>
              <a:t>&lt;numéro&gt;</a:t>
            </a:fld>
            <a:endParaRPr b="0" lang="fr-FR" sz="13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B4929-42DD-4944-B233-69A7973301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CEE54-771A-4569-9CA9-A4126E95A0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BAC9A0-1501-4EA3-89CC-6E73049825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A98A06-D879-4DE6-B8D7-AD2E286E7F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3D6257-61F1-439F-BBA5-96C36F48F1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252C07-37E7-42A5-A534-AE5390BFD0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406110-385A-498E-9FC1-1484462245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40A48D-6A1E-47F4-A0C1-C1A9F92643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5944F0-645B-4424-96DF-A435C7F65E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C353E-B35B-421C-A350-D404678CF5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1AE9E5-8D3B-4512-BF82-1927AC0042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1F8C45-E58D-4FDD-9D08-9F1272F772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A50FA7-08E1-48A4-B14E-9B5A427AE5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DF7B75-DC6B-4FC6-83B2-9432413FDB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AF433B-09E2-4E52-AC95-726D172B5E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ED98E5-F3F1-4121-9DDE-FC2B303ECF5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7CFB87-6FC2-4275-8AB0-E87C777527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767DAE-035C-4AD2-8DDD-89B8F2B3B6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53189A-39CE-4052-BE3C-ADDB779331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799B07-EF9D-4C42-92A2-75CD4A686B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1BB219-6073-45EA-805B-A4875AC5DC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A2D516-FF8F-449F-8E80-9E3E429D96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040DD0-4AD8-45EF-A002-3EFAFFFA87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4D04AC-DE95-4B2B-BB60-49D39347D4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0280"/>
            <a:ext cx="925920" cy="3513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1" name="Rectangle 10"/>
          <p:cNvSpPr/>
          <p:nvPr/>
        </p:nvSpPr>
        <p:spPr>
          <a:xfrm>
            <a:off x="934920" y="260280"/>
            <a:ext cx="8197920" cy="3513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pic>
        <p:nvPicPr>
          <p:cNvPr id="2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8640" cy="569160"/>
          </a:xfrm>
          <a:prstGeom prst="rect">
            <a:avLst/>
          </a:prstGeom>
          <a:ln w="0">
            <a:noFill/>
          </a:ln>
        </p:spPr>
      </p:pic>
      <p:sp>
        <p:nvSpPr>
          <p:cNvPr id="3" name="ZoneTexte 7"/>
          <p:cNvSpPr/>
          <p:nvPr/>
        </p:nvSpPr>
        <p:spPr>
          <a:xfrm>
            <a:off x="4267800" y="6642000"/>
            <a:ext cx="6274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9"/>
          <p:cNvSpPr/>
          <p:nvPr/>
        </p:nvSpPr>
        <p:spPr>
          <a:xfrm>
            <a:off x="2160" y="620640"/>
            <a:ext cx="9132840" cy="54997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0" y="0"/>
            <a:ext cx="9132840" cy="6116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Franklin Gothic Book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ftr" idx="1"/>
          </p:nvPr>
        </p:nvSpPr>
        <p:spPr>
          <a:xfrm>
            <a:off x="8893080" y="0"/>
            <a:ext cx="23976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sldNum" idx="2"/>
          </p:nvPr>
        </p:nvSpPr>
        <p:spPr>
          <a:xfrm>
            <a:off x="8893080" y="0"/>
            <a:ext cx="23976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75FE25-2227-4E5A-9215-10099C254930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dt" idx="3"/>
          </p:nvPr>
        </p:nvSpPr>
        <p:spPr>
          <a:xfrm>
            <a:off x="8893080" y="0"/>
            <a:ext cx="24192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9"/>
          <p:cNvSpPr/>
          <p:nvPr/>
        </p:nvSpPr>
        <p:spPr>
          <a:xfrm>
            <a:off x="0" y="260280"/>
            <a:ext cx="925920" cy="35136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0" name="Rectangle 10"/>
          <p:cNvSpPr/>
          <p:nvPr/>
        </p:nvSpPr>
        <p:spPr>
          <a:xfrm>
            <a:off x="934920" y="260280"/>
            <a:ext cx="8197920" cy="35136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pic>
        <p:nvPicPr>
          <p:cNvPr id="51" name="Image 11" descr=""/>
          <p:cNvPicPr/>
          <p:nvPr/>
        </p:nvPicPr>
        <p:blipFill>
          <a:blip r:embed="rId2"/>
          <a:srcRect l="4781" t="10018" r="9812" b="23689"/>
          <a:stretch/>
        </p:blipFill>
        <p:spPr>
          <a:xfrm>
            <a:off x="6336720" y="6170040"/>
            <a:ext cx="2618640" cy="569160"/>
          </a:xfrm>
          <a:prstGeom prst="rect">
            <a:avLst/>
          </a:prstGeom>
          <a:ln w="0">
            <a:noFill/>
          </a:ln>
        </p:spPr>
      </p:pic>
      <p:sp>
        <p:nvSpPr>
          <p:cNvPr id="52" name="ZoneTexte 7"/>
          <p:cNvSpPr/>
          <p:nvPr/>
        </p:nvSpPr>
        <p:spPr>
          <a:xfrm>
            <a:off x="4267800" y="6642000"/>
            <a:ext cx="62748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horzOverflow="overflow" lIns="0" rIns="0" tIns="0" bIns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"/>
                <a:ea typeface="Calibri"/>
              </a:rPr>
              <a:t>C1 - Interne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2160" y="620640"/>
            <a:ext cx="9132840" cy="5499720"/>
          </a:xfrm>
          <a:prstGeom prst="rect">
            <a:avLst/>
          </a:prstGeom>
          <a:solidFill>
            <a:srgbClr val="00a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4" name="Rectangle 1"/>
          <p:cNvSpPr/>
          <p:nvPr/>
        </p:nvSpPr>
        <p:spPr>
          <a:xfrm>
            <a:off x="0" y="0"/>
            <a:ext cx="9132840" cy="611640"/>
          </a:xfrm>
          <a:prstGeom prst="rect">
            <a:avLst/>
          </a:prstGeom>
          <a:solidFill>
            <a:srgbClr val="153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chemeClr val="lt1"/>
              </a:solidFill>
              <a:latin typeface="Franklin Gothic Book"/>
              <a:ea typeface="DejaVu Sans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8893080" y="0"/>
            <a:ext cx="23976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8893080" y="0"/>
            <a:ext cx="23976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4B2628-D363-440F-8ED8-38670049752D}" type="slidenum">
              <a:rPr b="0" lang="fr-FR" sz="100" spc="-1" strike="noStrike">
                <a:solidFill>
                  <a:schemeClr val="lt1">
                    <a:alpha val="0"/>
                  </a:schemeClr>
                </a:solidFill>
                <a:latin typeface="Franklin Gothic Book"/>
                <a:ea typeface="Verdana"/>
              </a:rPr>
              <a:t>&lt;numéro&gt;</a:t>
            </a:fld>
            <a:endParaRPr b="0" lang="fr-FR" sz="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8893080" y="0"/>
            <a:ext cx="241920" cy="25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28/03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8820000" y="648000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D52C4F6-7FF7-476A-942D-0FD6B9A187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90A86C-7D37-422A-A66E-8A75D2C5AA71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3720" cy="109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DOCX et 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373920" y="720000"/>
            <a:ext cx="4358160" cy="518112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8729640" y="643104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0CC2D6-0651-4750-A72B-F94AC64CFE8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61682D-25D1-45B5-8C4C-0C47CB501740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"/>
          <p:cNvSpPr txBox="1"/>
          <p:nvPr/>
        </p:nvSpPr>
        <p:spPr>
          <a:xfrm>
            <a:off x="2410200" y="1985040"/>
            <a:ext cx="3225240" cy="12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 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"/>
          <p:cNvSpPr/>
          <p:nvPr/>
        </p:nvSpPr>
        <p:spPr>
          <a:xfrm>
            <a:off x="8425440" y="6485400"/>
            <a:ext cx="718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8A91F5-6E78-4FE7-A09B-4E2A8145FD7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5B61E1-27E7-4990-A574-3019E2DE86F0}" type="slidenum">
              <a:t>100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"/>
          <p:cNvSpPr txBox="1"/>
          <p:nvPr/>
        </p:nvSpPr>
        <p:spPr>
          <a:xfrm>
            <a:off x="2410200" y="1985040"/>
            <a:ext cx="3225240" cy="12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8425440" y="6485400"/>
            <a:ext cx="718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7628AD-E7E7-49B7-AFFA-45765AD39FB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C5AE8D-F693-44FC-9A06-31AE71C6D828}" type="slidenum">
              <a:t>101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 txBox="1"/>
          <p:nvPr/>
        </p:nvSpPr>
        <p:spPr>
          <a:xfrm>
            <a:off x="2410200" y="1985040"/>
            <a:ext cx="3225240" cy="12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"/>
          <p:cNvSpPr/>
          <p:nvPr/>
        </p:nvSpPr>
        <p:spPr>
          <a:xfrm>
            <a:off x="8425440" y="6485400"/>
            <a:ext cx="718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7C0B8BF-83F2-41BD-9A84-7002BB120D0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76E60E-E26E-4E26-B0B9-FD9629005319}" type="slidenum">
              <a:t>102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"/>
          <p:cNvSpPr txBox="1"/>
          <p:nvPr/>
        </p:nvSpPr>
        <p:spPr>
          <a:xfrm>
            <a:off x="2410200" y="1985040"/>
            <a:ext cx="3225240" cy="12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SIMILARITE COSINUS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"/>
          <p:cNvSpPr/>
          <p:nvPr/>
        </p:nvSpPr>
        <p:spPr>
          <a:xfrm>
            <a:off x="8425440" y="6485400"/>
            <a:ext cx="718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0EF822C-A1EC-4684-95CC-3F70FFFA773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37AD33-37CD-48D0-8211-A2F1B5F2D3C4}" type="slidenum">
              <a:t>103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"/>
          <p:cNvSpPr txBox="1"/>
          <p:nvPr/>
        </p:nvSpPr>
        <p:spPr>
          <a:xfrm>
            <a:off x="2410200" y="1985040"/>
            <a:ext cx="3225240" cy="122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EXEMPLES ET TESTS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8425440" y="6485400"/>
            <a:ext cx="718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7F9CCE-3C61-4A95-95FC-684B17BC61E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8E5DFD-8B52-4C62-99B1-C81FB87B596C}" type="slidenum">
              <a:t>104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48240" y="696960"/>
            <a:ext cx="4084200" cy="28954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60000" y="900000"/>
            <a:ext cx="39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tous les paragraphes pour  chaque titre présent dans chaque DOCX.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80000" y="3683880"/>
            <a:ext cx="8496720" cy="239256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360000" y="3240000"/>
            <a:ext cx="395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filtre les titres qui nous intéresse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A898E8B-A983-42C0-A43A-3883A857840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2D4585-914A-45E8-8449-B441B035CA0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"/>
          <p:cNvSpPr/>
          <p:nvPr/>
        </p:nvSpPr>
        <p:spPr>
          <a:xfrm>
            <a:off x="540000" y="1080000"/>
            <a:ext cx="341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fusionne tous les paragraphes sous chaque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3816000" y="684000"/>
            <a:ext cx="3916440" cy="17827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540000" y="2880000"/>
            <a:ext cx="3592440" cy="14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fait l’hypothèse qu’il y a des mots à enlever pour rendre le texte plus propre.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Stopwords, mot trop fréquents, etc.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69600" y="4680000"/>
            <a:ext cx="6702840" cy="35244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ED25158-42A4-46F3-8B7C-F5816DE672C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D8200E-7DFB-4DC9-B681-77964E83330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576000" y="1306440"/>
            <a:ext cx="809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regarde alors la fréquence d’apparitions des termes par Section et 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1846440"/>
            <a:ext cx="9136080" cy="258156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936000" y="4680000"/>
            <a:ext cx="719244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exemple ici, patient(s), study, trial, clinical, le reste peut donner une importance au texte.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62200" y="5336640"/>
            <a:ext cx="7312680" cy="7124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ED59DF1-D1E0-492E-9B46-DC155D547A0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A235AE-1289-4306-A077-7FEA12F7918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/>
          <p:nvPr/>
        </p:nvSpPr>
        <p:spPr>
          <a:xfrm>
            <a:off x="540000" y="900000"/>
            <a:ext cx="269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PS : Erreur de 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5200" y="1474560"/>
            <a:ext cx="9136080" cy="127620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A7AB943-7E05-44D6-8117-1A8B35C3B01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05236C-64B4-42A7-95F2-A288450509B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360000" y="900000"/>
            <a:ext cx="467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commence alors à nettoyer le texte en fonction de ce qu’on a vu mais autres choses à nettoyer apparaît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2080" y="1908000"/>
            <a:ext cx="3330360" cy="19724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5220000" y="1905480"/>
            <a:ext cx="3232440" cy="197496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800000" y="4140000"/>
            <a:ext cx="449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M12, W4, D0 → Month 12, Week 4, Day 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gvhd, sct →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60000" y="5040000"/>
            <a:ext cx="539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rajoute le principe de durée dans le nettoyage, on les garde car on décide de garder les nombres.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25857B7-B356-4E90-9F53-5F81C6E21F5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0D4531-D49D-40B7-BDC6-4AD63D46FFF2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363240" y="720000"/>
            <a:ext cx="557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faut faire quelque chose pour les 580 acronymes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60000" y="1303200"/>
            <a:ext cx="4495680" cy="156924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4863240" y="1800000"/>
            <a:ext cx="32324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 début des protocoles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63240" y="3240000"/>
            <a:ext cx="4707720" cy="215244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5078520" y="4140000"/>
            <a:ext cx="323244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finit les acronymes restant avec le guide médical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540000" y="5493240"/>
            <a:ext cx="82724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J’en traite le plus possible (environ 300), il en reste forcément que je n’ai pas vu  (mais peu fréquent)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CBAF3D4-3442-4959-8766-BB71EC38B52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E358B2-23D9-4CA1-88E2-45C37C8B5443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900000" y="1062360"/>
            <a:ext cx="7192440" cy="46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Liste des modifications du nettoyage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Conversion en minuscules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Normalisation Unicode (ex: "é" devient "e")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 la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Nettoyage des espaces (Tabulation, Retour à la ligne)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Suppression des stopwords (+ mot fréquents)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Remplacement des codes temporels spécifiques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Fusion des paragraphes d'une même 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42A8E2D-9A93-44B9-840D-2CB46F021E9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E71973-B6BF-4BE3-9BB0-4996724A1663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88000" y="1800000"/>
            <a:ext cx="3399480" cy="197244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816000" y="2592000"/>
            <a:ext cx="1612440" cy="7124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5488920" y="1810440"/>
            <a:ext cx="3611520" cy="196200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396000" y="4032000"/>
            <a:ext cx="3232440" cy="1938240"/>
          </a:xfrm>
          <a:prstGeom prst="rect">
            <a:avLst/>
          </a:prstGeom>
          <a:ln w="0">
            <a:noFill/>
          </a:ln>
        </p:spPr>
      </p:pic>
      <p:sp>
        <p:nvSpPr>
          <p:cNvPr id="190" name=""/>
          <p:cNvSpPr/>
          <p:nvPr/>
        </p:nvSpPr>
        <p:spPr>
          <a:xfrm>
            <a:off x="3816000" y="4716000"/>
            <a:ext cx="1612440" cy="71244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575320" y="4032000"/>
            <a:ext cx="3382920" cy="1972440"/>
          </a:xfrm>
          <a:prstGeom prst="rect">
            <a:avLst/>
          </a:prstGeom>
          <a:ln w="0">
            <a:noFill/>
          </a:ln>
        </p:spPr>
      </p:pic>
      <p:sp>
        <p:nvSpPr>
          <p:cNvPr id="192" name=""/>
          <p:cNvSpPr/>
          <p:nvPr/>
        </p:nvSpPr>
        <p:spPr>
          <a:xfrm>
            <a:off x="360000" y="648000"/>
            <a:ext cx="863280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WORDCLOUD → Simple, Classique, facile d’utilisation (Choisi)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STYLECLOUD →  stylisé, moins ‘’pro’’, esthétique, posters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 BUBBLE → Pas bon dans notre cas, bulles de termes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PyLDAVis → A envisager pour la suite avec l’embedding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05C96B4-BE73-4F3F-9B72-6E89BCD139C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E27A06-A83A-4EAF-A2B2-7FB31A1CB67F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6000" y="36000"/>
            <a:ext cx="4996440" cy="295272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780000" y="3017880"/>
            <a:ext cx="5212440" cy="303624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020F4B-F41B-46E2-B474-6726D6331FC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FC1C54-5E07-4431-9D5D-5BC681E6A58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ZoneTexte 1"/>
          <p:cNvSpPr/>
          <p:nvPr/>
        </p:nvSpPr>
        <p:spPr>
          <a:xfrm>
            <a:off x="610920" y="6134760"/>
            <a:ext cx="57524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467640" y="5301360"/>
            <a:ext cx="5103720" cy="7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Service de Biostatistique et Information Médicale – Saint Louis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tangle 8"/>
          <p:cNvSpPr/>
          <p:nvPr/>
        </p:nvSpPr>
        <p:spPr>
          <a:xfrm>
            <a:off x="1925640" y="748080"/>
            <a:ext cx="5283720" cy="5283720"/>
          </a:xfrm>
          <a:prstGeom prst="rect">
            <a:avLst/>
          </a:prstGeom>
          <a:blipFill rotWithShape="0">
            <a:blip r:embed="rId1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Open San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67640" y="1556640"/>
            <a:ext cx="8200080" cy="29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Méthodes de Représentation Vectorielle pour le Traitement Automatisé du Langage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Date : 28/03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Espace réservé du texte 2"/>
          <p:cNvSpPr/>
          <p:nvPr/>
        </p:nvSpPr>
        <p:spPr>
          <a:xfrm>
            <a:off x="6087240" y="5121720"/>
            <a:ext cx="2904120" cy="7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Début du projet : 24/03/2025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1400" spc="-1" strike="noStrike">
                <a:solidFill>
                  <a:schemeClr val="lt1"/>
                </a:solidFill>
                <a:latin typeface="Franklin Gothic Book"/>
                <a:ea typeface="Verdana"/>
              </a:rPr>
              <a:t>Développeur : Loris Dematini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8820000" y="643068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D6E409F-8E00-4328-ABFA-941679AE6CE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DF9CD8-F945-461E-BCBE-96DBCC52DD3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360000" y="720000"/>
            <a:ext cx="4492440" cy="14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Hypothèse : Il y a des mots plus importants que d’autres pour des sections et documents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TFxIDF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 versions pre et post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2640" y="2700000"/>
            <a:ext cx="4430160" cy="33206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4608000" y="2700000"/>
            <a:ext cx="4463640" cy="334584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53AE667-C310-4753-9E27-30980D7186D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CDF0DD-3B8A-451E-8427-28A91F67D32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08000" y="828000"/>
            <a:ext cx="4492800" cy="7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En cours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+ Kmeans par section avec TFxIDF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66160" y="1542240"/>
            <a:ext cx="7370640" cy="441936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5427720" y="720000"/>
            <a:ext cx="302508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 faire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-Section + Etude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A2B815-E535-41DB-B6D6-767F76763DA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66DFD7-4663-426D-B222-24B9118C55B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3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11/04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437664-5710-4D0B-B5B1-664456A2C95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FD94C1-DFD6-47D7-81D4-8273750316E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900000" y="1087560"/>
            <a:ext cx="7074000" cy="46656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900000" y="720000"/>
            <a:ext cx="50331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PCA → Kmeans des Sections + Etudes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E5B6845-AEE2-4CCC-AD67-3952C75F30A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C8B10C-5DE0-4806-A9D2-7551611EA4A6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900000" y="720360"/>
            <a:ext cx="503316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 et Data Management à l’écart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Zoom sur les autres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21320" y="1332000"/>
            <a:ext cx="7215840" cy="46731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432822C-6208-47EB-A736-0EAD88EDE03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E53FD1-7AE4-4F3F-95AE-F34C7190FBAD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360000" y="720000"/>
            <a:ext cx="41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avec t-sne pour 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864000" y="1080000"/>
            <a:ext cx="7550280" cy="49971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4680000" y="720000"/>
            <a:ext cx="413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E490AFC-AA33-4761-A7A1-924D2E6CC10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BAB97B-E2E8-4286-97B7-5847501E145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180000" y="720000"/>
            <a:ext cx="521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Etudes et Sections avec top termes des clusters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56000" y="1044000"/>
            <a:ext cx="7565760" cy="505944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59D47E6-8C91-4AF2-B9D7-582501B0416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1459E3-12CA-413F-A3AF-04E5DD3AB27A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80320" y="900000"/>
            <a:ext cx="5532840" cy="206532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259560" y="3420000"/>
            <a:ext cx="887760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Faible inertie → les points sont très proches des centroïdes → clusters compacts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Haute inertie → les points sont dispersés → clusters peu cohérents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Mais : l'inertie diminue toujours quand on augmente le nombre de clusters, car plus de clusters = plus de flexibilité → d’où l’intérêt de la méthode du coude.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94FEDB6-0751-4B35-A57B-E2128E01E14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E7DF22-608A-411D-BB27-94E3E429191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260000" y="5220000"/>
            <a:ext cx="449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choisit visuellement 5 Clusters.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4C12FD1-E991-4B43-AB16-71CC6B779BC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0000" y="690480"/>
            <a:ext cx="7013520" cy="4380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61F25-43FE-44BE-B973-8AEEC5A54D35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988F1C-BBD4-4505-B7E3-22B91AC39ED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43520" y="644040"/>
            <a:ext cx="8082000" cy="5385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AF9DA6-D392-4D52-83C9-63A6930EA165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Base de données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7640" y="1260000"/>
            <a:ext cx="2943720" cy="109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Ensemble des études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 en PDF et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CSV des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2880000" y="1260000"/>
            <a:ext cx="3411360" cy="8913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Base De Donnée : 3256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4680000" y="2160000"/>
            <a:ext cx="36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2880000" y="2700000"/>
            <a:ext cx="3591360" cy="8913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PDF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1061 éléments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4680000" y="2244600"/>
            <a:ext cx="305136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les .docx et .doc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4680000" y="3600000"/>
            <a:ext cx="360" cy="10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2880000" y="4680000"/>
            <a:ext cx="3591360" cy="89136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Protocoles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41 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860000" y="3600000"/>
            <a:ext cx="3951360" cy="12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la dernière version des protocoles des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Études non critiques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Inclusions des parties commencée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65560" y="3564000"/>
            <a:ext cx="3061800" cy="117216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8820000" y="643068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E4D97E-292F-432A-8F18-C4BDC1A4DA9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C053A7-A45F-4B42-9FE2-5ADB9D21B83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180000" y="720000"/>
            <a:ext cx="251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Calculs de distances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40000" y="1395000"/>
            <a:ext cx="3953160" cy="179316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0000" y="3600000"/>
            <a:ext cx="3953160" cy="179316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4860000" y="2340000"/>
            <a:ext cx="3953160" cy="179316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23585C-6806-493E-B186-1E736CE2654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4EF021-84C9-45AD-B403-D3EF8FC18559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40000" y="1209960"/>
            <a:ext cx="7521840" cy="130320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40000" y="2971080"/>
            <a:ext cx="7704720" cy="1348920"/>
          </a:xfrm>
          <a:prstGeom prst="rect">
            <a:avLst/>
          </a:prstGeom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540000" y="900000"/>
            <a:ext cx="39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Euclienne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540000" y="2624760"/>
            <a:ext cx="251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Cosinus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540000" y="4513680"/>
            <a:ext cx="30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Manhattan : (problème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0" y="4860000"/>
            <a:ext cx="9136800" cy="115020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80000" y="589680"/>
            <a:ext cx="39531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« lung »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15D1C7-67EC-4542-ABC9-79C4BBF3EB2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2E2CB3-D12C-4444-9E7A-BEA59CB44B2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32360" y="900360"/>
            <a:ext cx="2512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Jaccard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432360" y="2517120"/>
            <a:ext cx="21528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Dice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6960" y="1260000"/>
            <a:ext cx="8962200" cy="10368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93600" y="2946960"/>
            <a:ext cx="9000360" cy="10368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6360" y="4579920"/>
            <a:ext cx="9136800" cy="99324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324000" y="4189680"/>
            <a:ext cx="2549160" cy="3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Hamming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3240000" y="720000"/>
            <a:ext cx="35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Problème ici car binaire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4520271-9849-43E4-85BF-1D7189EAE5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E33440-FFF1-4F97-ACB8-3EED274F87B8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360000" y="720000"/>
            <a:ext cx="2693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POC v1 avec Streamlit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60" y="1159920"/>
            <a:ext cx="9136800" cy="441324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873000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3D0AE1-6570-443E-A021-130847FF388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FCD29F-0A7F-48CD-92E2-3DC3F24268D0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4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18/04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8817B74-E961-4D95-A1A4-CE2CC0E2BCF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FB95C0-4195-413F-BE24-37E4C9A892AC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180000" y="1112760"/>
            <a:ext cx="8788680" cy="482112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180000" y="720000"/>
            <a:ext cx="25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CFD2136-8F85-4418-895E-121A667372D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172983-A4BB-4952-8B86-D53E051970D0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180000" y="720000"/>
            <a:ext cx="25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Euclidienne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25200" y="1260000"/>
            <a:ext cx="8968680" cy="33955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E4A5BF1-D361-40B0-95D2-3F755295438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F35914-F89B-4CD4-A0A4-70B5CEBBAC08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1480" y="1080000"/>
            <a:ext cx="9084960" cy="442872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80000" y="720000"/>
            <a:ext cx="341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Distance / Similarité Cosinus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180000" y="5760000"/>
            <a:ext cx="71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Requête d’un mot = Produit Scalaire ou 1-produit scalaire = distance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930A5E2-B9FB-46AC-BF2C-04BA3F77124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8E6194-EB1A-49E2-B3BB-9AF64D00D3DC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6320" y="1440000"/>
            <a:ext cx="8467560" cy="396360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180000" y="720000"/>
            <a:ext cx="251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de Hamming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B42F352-930C-42D8-9209-FBA12B57623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C6D7CC-2F45-4209-9072-4629D30C336B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32120" y="3600000"/>
            <a:ext cx="4721760" cy="231984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739680" y="900000"/>
            <a:ext cx="5254200" cy="21538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1620000" y="1080000"/>
            <a:ext cx="197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Dice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4860000" y="4140000"/>
            <a:ext cx="215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Score de Jaccard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A327B5-C9CE-4933-A22D-BBB604E90D7B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D24C26-714E-4C81-90FD-32560DC4A1CC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Distribution des pages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620000" y="900000"/>
            <a:ext cx="5031360" cy="503136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CFA7D57-3590-4688-84CC-B731B991CA7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42EF2A-D77B-449F-937E-1C285DFDEFB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360000" y="720000"/>
            <a:ext cx="575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Distance Cosinus (multiple textes et double requêtes)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336680" y="1055160"/>
            <a:ext cx="6650280" cy="5023080"/>
          </a:xfrm>
          <a:prstGeom prst="rect">
            <a:avLst/>
          </a:prstGeom>
          <a:ln w="0">
            <a:noFill/>
          </a:ln>
        </p:spPr>
      </p:pic>
      <p:sp>
        <p:nvSpPr>
          <p:cNvPr id="274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A16177-F1CC-4425-97BB-153AEAEC8AF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CCA903-45B2-426A-BE3B-8E50CE019E3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10880" y="1080000"/>
            <a:ext cx="5823000" cy="182988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 flipH="1" rot="16198800">
            <a:off x="6282000" y="2160360"/>
            <a:ext cx="912600" cy="551520"/>
          </a:xfrm>
          <a:custGeom>
            <a:avLst/>
            <a:gdLst>
              <a:gd name="textAreaLeft" fmla="*/ -3240 w 912600"/>
              <a:gd name="textAreaRight" fmla="*/ 915480 w 912600"/>
              <a:gd name="textAreaTop" fmla="*/ 0 h 551520"/>
              <a:gd name="textAreaBottom" fmla="*/ 557640 h 55152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400000" y="3060000"/>
            <a:ext cx="341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 Tableau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ne garde que la value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180000" y="720000"/>
            <a:ext cx="395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Summary au propre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 flipH="1" rot="21576600">
            <a:off x="6248160" y="3956040"/>
            <a:ext cx="736200" cy="738360"/>
          </a:xfrm>
          <a:custGeom>
            <a:avLst/>
            <a:gdLst>
              <a:gd name="textAreaLeft" fmla="*/ -3240 w 736200"/>
              <a:gd name="textAreaRight" fmla="*/ 739080 w 736200"/>
              <a:gd name="textAreaTop" fmla="*/ 0 h 738360"/>
              <a:gd name="textAreaBottom" fmla="*/ 744480 h 738360"/>
            </a:gdLst>
            <a:ahLst/>
            <a:rect l="textAreaLeft" t="textAreaTop" r="textAreaRight" b="textAreaBottom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39120" y="4895640"/>
            <a:ext cx="8273520" cy="7765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360000" y="4320000"/>
            <a:ext cx="4133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 de sortie (non-preprocess)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D9821B0-A4B8-4052-BF70-7CDDC7D0E3F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8FE6D9-E47C-4495-844F-19463167F058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0" y="720000"/>
            <a:ext cx="197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487080" y="2713680"/>
            <a:ext cx="305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Cosinus annule les normes avec L2 → Sklearn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"/>
          <p:cNvSpPr/>
          <p:nvPr/>
        </p:nvSpPr>
        <p:spPr>
          <a:xfrm>
            <a:off x="4807080" y="2755440"/>
            <a:ext cx="269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Cosine = Produit Scalaire &amp; L2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99920" y="1653120"/>
            <a:ext cx="7473960" cy="87444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440000" y="3627720"/>
            <a:ext cx="6131880" cy="68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Même avec double requête ou plus, un simple produit scalaire suffit, on peut remplacer ça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460800" y="4428000"/>
            <a:ext cx="7453440" cy="24624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1440000" y="4860000"/>
            <a:ext cx="10742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 ça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1800000" y="5220000"/>
            <a:ext cx="4951440" cy="35424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756000" y="5760000"/>
            <a:ext cx="719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C’est toujours une similarité cosinus mais sans le principe de norme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D4DE2B3-0509-4E1B-A298-92CBD149E5A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D82A17-5FBF-4953-9FEC-F8C093EF2FEF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720000"/>
            <a:ext cx="179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Streamlit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8200" y="1509480"/>
            <a:ext cx="4225680" cy="136440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500000" y="180000"/>
            <a:ext cx="4133880" cy="333000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360000" y="3600000"/>
            <a:ext cx="6737760" cy="23558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F76ADFC-4430-4CAC-B9B1-5FAE80C345C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6DB5E-EBBA-47B3-8699-AF74E9F0AD70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0" y="720000"/>
            <a:ext cx="197388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Côté dev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800000" y="900000"/>
            <a:ext cx="5591880" cy="127440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1787040" y="2520000"/>
            <a:ext cx="5514840" cy="323388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B460D74-F5E8-4FEF-A458-B36F469F312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C69F80-6863-48F2-85D6-DB2BE86659AC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180000" y="720000"/>
            <a:ext cx="3233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 avec 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2340000" y="1080000"/>
            <a:ext cx="3233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matrices denses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600000" y="1620000"/>
            <a:ext cx="533880" cy="8938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900000" y="2340000"/>
            <a:ext cx="5753880" cy="11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d’embedding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-OpenAiEmbedding : Clé OpenAI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-Sentence-transformes : HuggingFace : Gratuit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600000" y="3240000"/>
            <a:ext cx="533880" cy="8938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1080000" y="4320000"/>
            <a:ext cx="6113880" cy="13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-FAISS 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-Chroma (intégré à langchain)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Structure optimisé : Recherche plus rapide + Persistance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6120000" y="1850040"/>
            <a:ext cx="2874240" cy="26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Word2Vec: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itère sur: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-Prendre un contexte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-Prédire un mot central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-Comparer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-Ajuster les poids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=CBOW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Ou on inverse contexte et mot central = Skip-Gram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8460000" y="640620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6730A6B-F4FE-41D1-B3A6-2F35E77C9A7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 rot="18273000">
            <a:off x="5319000" y="1468080"/>
            <a:ext cx="533880" cy="8938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 rot="2220000">
            <a:off x="5362920" y="3848400"/>
            <a:ext cx="533880" cy="89388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75E8F-68C3-4137-A4A9-F69393EC2CA6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0000" y="1440000"/>
            <a:ext cx="7610760" cy="413424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/>
          <p:nvPr/>
        </p:nvSpPr>
        <p:spPr>
          <a:xfrm>
            <a:off x="180000" y="720000"/>
            <a:ext cx="197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Schéma de l’appli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95080" y="6431400"/>
            <a:ext cx="4791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D11E5B-3D90-4FC8-AADB-4AF0FDC2661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331EA4-F124-49D6-A712-BC65BCE7A0C9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5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474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93EDB62-F73E-4095-B5C7-1BCAA16E328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AFDC48-F46D-4796-8083-385DCBA6B5CD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180000" y="720000"/>
            <a:ext cx="197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(base)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651240" y="1251000"/>
            <a:ext cx="6738840" cy="431532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64000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6433F9B-CE0C-403B-8797-D4A2BF57A15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32495-9005-498E-93E8-5F377947CB32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683640" y="1537560"/>
            <a:ext cx="7771320" cy="6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Passage en minuscules et suppression des accents et caractères non ASCII, de la ponctuation et des espaces multiples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80000" y="720000"/>
            <a:ext cx="179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du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35400" y="2304000"/>
            <a:ext cx="5587560" cy="21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Digits 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d’espaces entre chiffres et lettres collés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123abc → 123 abc, abc123 → abc 123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Remplacement des nombres isolés par le mot "digit"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45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Fusion de séquences "digit digit" répétées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digit digit digit →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614880" y="5040000"/>
            <a:ext cx="632808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Stopwords + 'patient', 'patients', 'study', 'studies', 'treatment', 'trial', 'clinical'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760000" y="3717720"/>
            <a:ext cx="25761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Lemmatization : treatments → 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635400" y="4257720"/>
            <a:ext cx="50706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COPD → chronic obstructive pulmonary disease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9667E32-1B79-4CCF-8A93-210195C4A04E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B1632F-F5CF-4438-81C8-6A9A3A501C50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47640" y="836640"/>
            <a:ext cx="6003720" cy="95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Extraire le texte des DOCX en JSON.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Utilisation de fitz / pymupdf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Travaux sur les DOCX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1440000" y="1980000"/>
            <a:ext cx="683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get_text(‘blocs’)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	</a:t>
            </a: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get_text(‘texts’)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540000" y="2520000"/>
            <a:ext cx="3771360" cy="23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Blocs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Blocs de textes/Images/Tableau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n’est pas entièrement dedans (textes)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-Censé retirer Tableaux/Images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040000" y="2520000"/>
            <a:ext cx="3771360" cy="21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Principe de Rect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Coordonnées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Récupère tout ce qui est dedans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Retire les footer/header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4500000" y="1980000"/>
            <a:ext cx="360" cy="30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772000" y="5593320"/>
            <a:ext cx="341136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https://pymupdf.readthedocs.io/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7AF833-F3BA-464A-A32D-636E0B1A383D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395B46-FC39-47C1-87AD-90C3B802259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180000" y="72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(Preprocessing)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6761520" cy="417060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33C00E-6650-4B83-AB54-8489232B94B9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96E0DE-92A1-40E6-9993-97711EFF4B72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"/>
          <p:cNvSpPr/>
          <p:nvPr/>
        </p:nvSpPr>
        <p:spPr>
          <a:xfrm>
            <a:off x="180000" y="720000"/>
            <a:ext cx="179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0000" y="1351440"/>
            <a:ext cx="5801040" cy="386352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2752920" cy="2105280"/>
          </a:xfrm>
          <a:prstGeom prst="rect">
            <a:avLst/>
          </a:prstGeom>
          <a:ln w="0">
            <a:noFill/>
          </a:ln>
        </p:spPr>
      </p:pic>
      <p:sp>
        <p:nvSpPr>
          <p:cNvPr id="333" name=""/>
          <p:cNvSpPr/>
          <p:nvPr/>
        </p:nvSpPr>
        <p:spPr>
          <a:xfrm>
            <a:off x="8690760" y="6414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943B162-5695-412D-B1DF-6A651DFD5DE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8422CE-0477-4683-8ED4-D3FC6B448F9B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0" y="581760"/>
            <a:ext cx="647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Clean avec max=0.95 (retire les termes apparaissant dans plus de 95 % des textes)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110960" y="1260000"/>
            <a:ext cx="6967440" cy="4384080"/>
          </a:xfrm>
          <a:prstGeom prst="rect">
            <a:avLst/>
          </a:prstGeom>
          <a:ln w="0">
            <a:noFill/>
          </a:ln>
        </p:spPr>
      </p:pic>
      <p:sp>
        <p:nvSpPr>
          <p:cNvPr id="336" name=""/>
          <p:cNvSpPr/>
          <p:nvPr/>
        </p:nvSpPr>
        <p:spPr>
          <a:xfrm>
            <a:off x="8640000" y="6414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CD7E3B1-468E-4C1C-982F-B516AE3E7B52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68E060-B533-4196-8182-81377534A2EE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581760"/>
            <a:ext cx="2154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Idées/Propositions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540000" y="1023120"/>
            <a:ext cx="5509800" cy="365184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606040" y="4860000"/>
            <a:ext cx="5308920" cy="107496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0FE0F4-2BC7-4328-BABD-D2FA3D877E9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A36D3-1358-4BE0-B080-86799E3C9D39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150560" y="1080000"/>
            <a:ext cx="6944400" cy="490968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0" y="720000"/>
            <a:ext cx="39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Test avec mot distinctif d’une étude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D4FDC77-8B2C-4EA9-9600-15FE9FD9B56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AC7DF1-FEFB-4FE8-95B9-FCF14E20538A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180000" y="720000"/>
            <a:ext cx="14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60000" y="1260000"/>
            <a:ext cx="413496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 Summary sans preprocessing + rajout des titres de chapitres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40000" y="1980000"/>
            <a:ext cx="431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Hugging face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sentence-transformers/all-MiniLM-L6-v2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360000" y="2637720"/>
            <a:ext cx="4566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Texte → vecteur dense →384 dimensions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Modèle préentrainé : 6 couches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-180000" y="3240000"/>
            <a:ext cx="629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Multi-head attention : mot → vecteur → mot qui l’entoure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576000" y="3681720"/>
            <a:ext cx="431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Normalisation + Résiduels : améliore la vitesse et ne perd pas d’informations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0" y="4361760"/>
            <a:ext cx="5394960" cy="8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feed-forward (FFN) : réinterprète chaque mot individuellement, en tenant compte du contexte déjà appris.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"/>
          <p:cNvSpPr/>
          <p:nvPr/>
        </p:nvSpPr>
        <p:spPr>
          <a:xfrm>
            <a:off x="720000" y="5400000"/>
            <a:ext cx="43149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 fois → Mean Pooling pour un document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868000" y="2160000"/>
            <a:ext cx="305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Stockage et calcul :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"/>
          <p:cNvSpPr/>
          <p:nvPr/>
        </p:nvSpPr>
        <p:spPr>
          <a:xfrm>
            <a:off x="5904000" y="2700000"/>
            <a:ext cx="3234960" cy="21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Facebook AI Similarity Search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Indexation des vecteurs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Résultat des embeddings stocké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Index plat / quantification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Recherche rapide de similarité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94A1D5-346A-44E0-8B35-3CD576CD4EC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E584AB-BA6F-422A-BD88-99DB4F50A138}" type="slidenum">
              <a:t>55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" y="1260000"/>
            <a:ext cx="6982560" cy="352296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180000" y="720000"/>
            <a:ext cx="269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Premier code :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180000" y="5040000"/>
            <a:ext cx="43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trouvé mieux que FAISS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peut choisir un autre modèle que L6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A7D4EB-76FB-49BA-A74B-542FC026F85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111566-FA05-4A0F-8DBA-0E66209421B2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304920" y="1191240"/>
            <a:ext cx="869004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all-MiniLM-L6-v2 : Un modèle léger avec 6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all-MiniLM-L12-v2 : Une version avec 12 couches.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</a:rPr>
              <a:t>all-mpnet-base-v2 : Un modèle basé sur MPNet, qui est une version améliorée de BERT.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1080000" y="2520000"/>
            <a:ext cx="611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STS Benchmark en anglais. Ce jeu de données contient des paires de phrases annotées avec un score de similarité entre 0 et 5.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1440000" y="3420000"/>
            <a:ext cx="4854960" cy="223776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690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220202C-1218-4006-9547-F601A056BD8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BECAD1-A6D3-42E2-A424-9F559EE5D0F5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" descr=""/>
          <p:cNvPicPr/>
          <p:nvPr/>
        </p:nvPicPr>
        <p:blipFill>
          <a:blip r:embed="rId1"/>
          <a:srcRect l="0" t="0" r="36300" b="0"/>
          <a:stretch/>
        </p:blipFill>
        <p:spPr>
          <a:xfrm>
            <a:off x="258120" y="1185120"/>
            <a:ext cx="3696840" cy="276984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180000" y="720000"/>
            <a:ext cx="30549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Langchain avec mpnet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4140000" y="1260000"/>
            <a:ext cx="4681800" cy="233496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80000" y="4313520"/>
            <a:ext cx="846792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permute les positions des mots, comme dans XLNet pour l’attention.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masque certains mots, comme dans BERT.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modèle doit prédire les mots masqués en tenant compte de l’ordre appris via la permutation.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8690760" y="6414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181BB7E-FDA4-4E98-B6A6-B16E1CA69E6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773165-184C-4DB6-8A5A-CE763346A7D7}" type="slidenum">
              <a:t>58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720000" y="4569840"/>
            <a:ext cx="305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</a:t>
            </a:r>
            <a:br>
              <a:rPr sz="1800"/>
            </a:b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Code très simpliste, on fait tout avec des packages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4569840"/>
            <a:ext cx="3055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 à faire manuellement car mpnet → Coupe les phrases à 384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180000" y="720000"/>
            <a:ext cx="1975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Comparaison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360000" y="1620000"/>
            <a:ext cx="2695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breast cancer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0.20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0.44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5040000" y="1620000"/>
            <a:ext cx="2695320" cy="136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lung 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Embedding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0.08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/ 0.38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720000" y="2880000"/>
            <a:ext cx="68353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Embedding : Score très proche et pas vraiment descriptif (bon ou mauvais) : Améliorable sur plusieurs aspects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 : Score un peu plus marqué + On voit les résultats concret : peu améliorables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8690760" y="6414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9BECD1E-16B3-497D-B476-8C02CB69CFF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9AE399-3BD5-4049-9165-16A046B2FC2F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Les fichiers TXTs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0" y="1080000"/>
            <a:ext cx="35913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Séparation en Français et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4680000" y="1080000"/>
            <a:ext cx="359136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 uniquement sur les textes Anglais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80880" y="2257920"/>
            <a:ext cx="8430480" cy="18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Détection de la langue grâce à un package : langdetect 1.0.9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prend une partie du texte au milieu du documents pour ne pas fausser les résultats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detect_langs(text[5000:20000])[0]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Vérification manuelle des résultats : 100 % de réussite sur 41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60000" y="4500000"/>
            <a:ext cx="7911360" cy="10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Sortie brouillons du texte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Saut de lignes aléatoires, un mot par lignes, récupération des tableaux, etc.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7EE74FC-B2CD-4B0D-AD4D-31F7F305ECD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4E798A-C808-4933-9873-6206789C498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6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16/05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8474760" y="643248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7A340E1-7E6A-4F67-B913-0FB186F9ED9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BED7A2-2965-4161-ABA5-6B69DC9CD1F9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8691120" y="643284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8895D0-A7BC-460D-84E4-268AB5E0D84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180000" y="720000"/>
            <a:ext cx="179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Transformation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271440" y="2594160"/>
            <a:ext cx="4855320" cy="7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Amélioration du frontend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Affichage sur 2 colonnes avec titres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>
            <a:off x="5400000" y="1260000"/>
            <a:ext cx="269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Preprocessed Requête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"/>
          <p:cNvSpPr/>
          <p:nvPr/>
        </p:nvSpPr>
        <p:spPr>
          <a:xfrm>
            <a:off x="5544000" y="2160000"/>
            <a:ext cx="359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 :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Passage à une échelle sur 100 %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266760" y="1260000"/>
            <a:ext cx="4408920" cy="12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 Propre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Retravail sur les sections du Summary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Retirer : Clinical Sites,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Sponsor, etc...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"/>
          <p:cNvSpPr/>
          <p:nvPr/>
        </p:nvSpPr>
        <p:spPr>
          <a:xfrm>
            <a:off x="8690760" y="668376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2F59EDC-EB92-4F7A-863C-6EF35C83235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5901480" y="2799000"/>
            <a:ext cx="3094200" cy="29566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25200" y="3285000"/>
            <a:ext cx="5730480" cy="135468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222840" y="5040000"/>
            <a:ext cx="4855320" cy="7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Réécriture des fonctions dense/sparse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Chargement des JSON proprement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5DFEBD-8515-452E-BD89-1C72AC8D7748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8691120" y="643284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3E6FAB-1087-4421-9C39-A2BF5799417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"/>
          <p:cNvSpPr/>
          <p:nvPr/>
        </p:nvSpPr>
        <p:spPr>
          <a:xfrm>
            <a:off x="180000" y="720000"/>
            <a:ext cx="341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Mise au propre des codes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Commentaires + Arborescence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298440" y="1332000"/>
            <a:ext cx="8553240" cy="474264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5544000" y="729720"/>
            <a:ext cx="359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potentielle des Vectorizer.py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4E9080-9B6E-43F1-B476-DDB1FC5FD1F5}" type="slidenum">
              <a:t>62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8691120" y="643284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595CC08-0771-4521-BCA0-AAF94C61448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180000" y="720000"/>
            <a:ext cx="32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Calcul de l’embedding dense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180000" y="1368000"/>
            <a:ext cx="863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Similarité entre requête et chaque section : On prend le max pour top_k étude (10)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61280" y="1899360"/>
            <a:ext cx="307440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affiche le score trouvé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180000" y="2340000"/>
            <a:ext cx="5763960" cy="467640"/>
          </a:xfrm>
          <a:prstGeom prst="rect">
            <a:avLst/>
          </a:prstGeom>
          <a:ln w="0">
            <a:noFill/>
          </a:ln>
        </p:spPr>
      </p:pic>
      <p:sp>
        <p:nvSpPr>
          <p:cNvPr id="396" name=""/>
          <p:cNvSpPr/>
          <p:nvPr/>
        </p:nvSpPr>
        <p:spPr>
          <a:xfrm>
            <a:off x="360000" y="3060000"/>
            <a:ext cx="845568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 : les résultats retournés par la recherche dense ne semblent pas  toujours pertinents, des phrases peu similaires à la requête apparaissent.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60000" y="3780000"/>
            <a:ext cx="611568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le chunking des sections (trop grande = coupée)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60000" y="4356000"/>
            <a:ext cx="8455680" cy="6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Actuellement : Découpage par section et redécoupage si phrase trop grandes (&gt;384 tokens)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BB4A35-6923-4711-94C6-AEF6D4ECEFAC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"/>
          <p:cNvSpPr/>
          <p:nvPr/>
        </p:nvSpPr>
        <p:spPr>
          <a:xfrm>
            <a:off x="8691120" y="6432840"/>
            <a:ext cx="66456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687DF84-6FA6-46A4-9B6A-12232FBCA78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80000" y="720000"/>
            <a:ext cx="10756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Chunk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360000" y="1260000"/>
            <a:ext cx="23356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Sections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Utilisé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60000" y="2165760"/>
            <a:ext cx="287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Fusion de toutes les sections : Découpage par max_tokens (384)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324000" y="3669840"/>
            <a:ext cx="287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3. Fusion de toutes les sections : Découpage par max_tokens (384) et sémantique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24000" y="4998600"/>
            <a:ext cx="3487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→ 4. Regroupement des sections trop petits + Chunk les trop grands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Garde les titres en metadata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2700000" y="1440000"/>
            <a:ext cx="19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"/>
          <p:cNvSpPr/>
          <p:nvPr/>
        </p:nvSpPr>
        <p:spPr>
          <a:xfrm>
            <a:off x="4860000" y="1022760"/>
            <a:ext cx="341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Parfois trop grand ou trop petit, on perd de l’infos, ça crée de fausses similarités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3240000" y="2628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"/>
          <p:cNvSpPr/>
          <p:nvPr/>
        </p:nvSpPr>
        <p:spPr>
          <a:xfrm>
            <a:off x="5220000" y="2160000"/>
            <a:ext cx="305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Perte des informations, phrases découpés aléatoirement. Les phrases perdent leur sens.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"/>
          <p:cNvSpPr/>
          <p:nvPr/>
        </p:nvSpPr>
        <p:spPr>
          <a:xfrm>
            <a:off x="3708000" y="5508000"/>
            <a:ext cx="144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"/>
          <p:cNvSpPr/>
          <p:nvPr/>
        </p:nvSpPr>
        <p:spPr>
          <a:xfrm>
            <a:off x="3240000" y="414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5220000" y="3565800"/>
            <a:ext cx="3055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Plutôt bien,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Phrases assez longues,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ça risque d’être compliqué de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5220000" y="5040000"/>
            <a:ext cx="3415680" cy="8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Meilleure version que la 1, on garde le système de titre pour voir la similarité.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1B3E2F-BF7E-4877-975D-A0D8909C6E25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7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23/05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8654760" y="6432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BB2ACDB-4A1F-47C9-BD2C-A74BC9F132A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C4D698-C250-4033-A5CF-70368C6A7289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"/>
          <p:cNvSpPr/>
          <p:nvPr/>
        </p:nvSpPr>
        <p:spPr>
          <a:xfrm>
            <a:off x="360000" y="900000"/>
            <a:ext cx="26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TF_IDF_SearchEngine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720000" y="1620000"/>
            <a:ext cx="7736040" cy="5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enlevé toute la partie dense embedding pour ne garder que le sparse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80000" y="2160000"/>
            <a:ext cx="431604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 légère amélioration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Afficher top 3 mots de chaque étude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Téléchargement des documents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Changement du 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- 20 premiers documents (avant 10)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Ajout de certains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2340000" y="396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 flipH="1">
            <a:off x="4140000" y="2160000"/>
            <a:ext cx="1620000" cy="23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1260000" y="4680000"/>
            <a:ext cx="467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Présentation propre du moteur de recherche à Clotilde Chaix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8618760" y="64152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842B19F-D413-4793-B76C-0AB960AD2F2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448B9-348B-4A4A-90EA-AB8FAFACD19D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720000"/>
            <a:ext cx="521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d’améliorations envisagé par importance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/>
          <p:nvPr/>
        </p:nvSpPr>
        <p:spPr>
          <a:xfrm>
            <a:off x="180000" y="1800000"/>
            <a:ext cx="4676040" cy="23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...-… : garder les mots entre -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d’un système OR et AND (déjà)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taille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Possibilité de choisir Section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avec * (ABSTR*)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Ajouter Nom de l’étude dans la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Lister proprement le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Bug (Crohn)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"/>
          <p:cNvSpPr/>
          <p:nvPr/>
        </p:nvSpPr>
        <p:spPr>
          <a:xfrm>
            <a:off x="180000" y="1440000"/>
            <a:ext cx="35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1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4680000" y="1440000"/>
            <a:ext cx="359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Importance 2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4680000" y="1821960"/>
            <a:ext cx="4460040" cy="21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Faute de frappe + Synonyme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recherche sur les chiffres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Synthèse Graphique après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Règles code python propre (Testing, Linting,…)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2880000" y="4500000"/>
            <a:ext cx="21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Optionnel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2340000" y="4860000"/>
            <a:ext cx="323604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Traduction envisagée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Amélioration des noms de molécules (lemming)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8726760" y="63612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77F363-A7CB-4C4F-BA8D-2D687CDCEA4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BE512E-EE4A-44ED-A99B-983FDDBD030D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"/>
          <p:cNvSpPr/>
          <p:nvPr/>
        </p:nvSpPr>
        <p:spPr>
          <a:xfrm>
            <a:off x="180000" y="720000"/>
            <a:ext cx="233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907000" y="618480"/>
            <a:ext cx="5909040" cy="549756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/>
          <p:nvPr/>
        </p:nvSpPr>
        <p:spPr>
          <a:xfrm>
            <a:off x="72000" y="1260000"/>
            <a:ext cx="2696040" cy="469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Liste 95 % du TFIDF + Mots Bannis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-informed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-inclusion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-period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-risk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-participation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-total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-year / month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-primary / secondary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-consent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-phase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+digit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-Patient(s)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-study(ies)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-treatment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-trial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-clinical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8690760" y="641376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786CC90-E6F8-405E-AD8C-D615B0E5CAFD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844B25-5EBD-40F9-B3C8-3B6FCB9B1217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180000" y="720000"/>
            <a:ext cx="287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Taille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180000" y="1260000"/>
            <a:ext cx="5216040" cy="14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pdf à grandir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37 PDF de base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-Majorité déjà présente dans les docx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-Certains FR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-Reste 7 (dont 1 qui ne marche pas pour l’instant)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180000" y="2880000"/>
            <a:ext cx="197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incomplet :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180000" y="3240000"/>
            <a:ext cx="6621480" cy="577080"/>
          </a:xfrm>
          <a:prstGeom prst="rect">
            <a:avLst/>
          </a:prstGeom>
          <a:ln w="0">
            <a:noFill/>
          </a:ln>
        </p:spPr>
      </p:pic>
      <p:sp>
        <p:nvSpPr>
          <p:cNvPr id="438" name=""/>
          <p:cNvSpPr/>
          <p:nvPr/>
        </p:nvSpPr>
        <p:spPr>
          <a:xfrm>
            <a:off x="1440000" y="4116600"/>
            <a:ext cx="1256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431280" y="4513320"/>
            <a:ext cx="22647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WordNetLemmatizer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2700000" y="4062960"/>
            <a:ext cx="3478320" cy="205308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8726760" y="637776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E34DD85E-56BF-40B7-9E46-A840F7F6695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6840000" y="612000"/>
            <a:ext cx="24800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Idée Choisir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"/>
          <p:cNvSpPr/>
          <p:nvPr/>
        </p:nvSpPr>
        <p:spPr>
          <a:xfrm>
            <a:off x="5760000" y="972000"/>
            <a:ext cx="932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"/>
          <p:cNvSpPr/>
          <p:nvPr/>
        </p:nvSpPr>
        <p:spPr>
          <a:xfrm>
            <a:off x="5400000" y="1980000"/>
            <a:ext cx="359604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Faire CheckBox par Titre_Section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5760000" y="1260000"/>
            <a:ext cx="35960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OBJECTIVES :{sections},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 : {sections},...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BE0F67-7CCC-4CEF-A6CF-40457D31E82D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400" spc="-1" strike="noStrike">
                <a:solidFill>
                  <a:schemeClr val="lt1"/>
                </a:solidFill>
                <a:latin typeface="Arial"/>
                <a:ea typeface="Verdana"/>
              </a:rPr>
              <a:t>Répartition des documents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Espace réservé du contenu 2"/>
          <p:cNvSpPr/>
          <p:nvPr/>
        </p:nvSpPr>
        <p:spPr>
          <a:xfrm>
            <a:off x="611640" y="1412640"/>
            <a:ext cx="7839720" cy="43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99"/>
              </a:spcAft>
            </a:pPr>
            <a:endParaRPr b="0" lang="fr-FR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1412640"/>
            <a:ext cx="4883760" cy="37987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839480" y="1260000"/>
            <a:ext cx="4151880" cy="410400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5320F3-2D38-42AA-837B-D3A409532073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8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>
            <a:off x="8654760" y="6432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3B991DF-AE89-4CFA-ACAE-BFC7DA7E866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B3FAA-9591-4426-BBE9-8BFA23B137DE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180000" y="720000"/>
            <a:ext cx="21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Refonte du moteur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60000" y="1440000"/>
            <a:ext cx="28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Partie 1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Augmentation de la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2160000" y="2340000"/>
            <a:ext cx="431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 repris le plus de pdf possible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1080000" y="3348000"/>
            <a:ext cx="143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11 du code d’extraction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3600000" y="3357720"/>
            <a:ext cx="2156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22 des DOCX de l’ancienne version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6840000" y="3348000"/>
            <a:ext cx="161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15 choisi manuellement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6300000" y="3420000"/>
            <a:ext cx="3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2880000" y="3420000"/>
            <a:ext cx="3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1980000" y="4860000"/>
            <a:ext cx="467640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48 PDF envisagés – 7 sans valeur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 41 PDF pour la nouvelle BDD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8748000" y="64339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06F5BF-8147-4F43-B4C0-8FCED13B450F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A7D92A-616B-46C4-8300-9A517DCB7E56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180000" y="720000"/>
            <a:ext cx="41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Extraction des tableaux de SUMMARY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158760" y="1148040"/>
            <a:ext cx="4316400" cy="16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un tableau avec ‘title’ et une largeur de 2 (colonnes)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→ On arrête quand on tombe sur ‘titre’ ou si il n’y a pas plus de tableau après le premier.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4896000" y="1080000"/>
            <a:ext cx="3776400" cy="19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enregistre le tableau dans un csv + léger traitement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ligne vide = Suppression,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 Colonne vide = suppression si valeur vide sinon, on rajoute à la ligne du haut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"/>
          <p:cNvSpPr/>
          <p:nvPr/>
        </p:nvSpPr>
        <p:spPr>
          <a:xfrm>
            <a:off x="171360" y="3318480"/>
            <a:ext cx="4316400" cy="14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le csv propre dans un JSON avec clé : Nom de l’étude puis dictionnaire de clé/valeur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 + contenu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4680000" y="2991240"/>
            <a:ext cx="3596400" cy="297468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8726760" y="63954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7CC2DBC-FF92-4580-82A3-CB59719730E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F39795-8BAC-4321-ACD4-76704AEF2098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180000" y="720000"/>
            <a:ext cx="323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Catégorisation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081280" cy="232776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/>
          <p:nvPr/>
        </p:nvSpPr>
        <p:spPr>
          <a:xfrm>
            <a:off x="360000" y="3780000"/>
            <a:ext cx="737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Quand un mot clé apparaît, on le place dans le groupe approprié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rcRect l="0" t="0" r="0" b="47846"/>
          <a:stretch/>
        </p:blipFill>
        <p:spPr>
          <a:xfrm>
            <a:off x="360000" y="4140000"/>
            <a:ext cx="2297160" cy="179604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3"/>
          <a:srcRect l="0" t="54198" r="0" b="0"/>
          <a:stretch/>
        </p:blipFill>
        <p:spPr>
          <a:xfrm>
            <a:off x="2739240" y="4359600"/>
            <a:ext cx="2297160" cy="1576800"/>
          </a:xfrm>
          <a:prstGeom prst="rect">
            <a:avLst/>
          </a:prstGeom>
          <a:ln w="0">
            <a:noFill/>
          </a:ln>
        </p:spPr>
      </p:pic>
      <p:sp>
        <p:nvSpPr>
          <p:cNvPr id="469" name=""/>
          <p:cNvSpPr/>
          <p:nvPr/>
        </p:nvSpPr>
        <p:spPr>
          <a:xfrm>
            <a:off x="5220000" y="5580000"/>
            <a:ext cx="179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Reste à trier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8726760" y="63234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B302907-AE63-41C2-A6B6-1067AE76A0C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CB553D-732C-48B4-B265-9EBFC4425F63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180000" y="720000"/>
            <a:ext cx="215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 V2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60000" y="1800000"/>
            <a:ext cx="3416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Lower + Unicode + Ponctuation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360000" y="2520000"/>
            <a:ext cx="341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Stop Words avec nltk.corpus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60000" y="3240000"/>
            <a:ext cx="341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 avec ma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>
            <a:off x="360000" y="3973680"/>
            <a:ext cx="34164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Date : durée D10, W5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4140000" y="2797920"/>
            <a:ext cx="4676400" cy="21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Stemming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Lemming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Rapide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Précis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règle-mécanique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Erreur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d’erreur mais limité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Cas particulier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Gère au cas par cas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pos : v, n, a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865960" y="1260000"/>
            <a:ext cx="6130440" cy="346320"/>
          </a:xfrm>
          <a:prstGeom prst="rect">
            <a:avLst/>
          </a:prstGeom>
          <a:ln w="0">
            <a:noFill/>
          </a:ln>
        </p:spPr>
      </p:pic>
      <p:sp>
        <p:nvSpPr>
          <p:cNvPr id="478" name=""/>
          <p:cNvSpPr/>
          <p:nvPr/>
        </p:nvSpPr>
        <p:spPr>
          <a:xfrm>
            <a:off x="8726760" y="63234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F17E43A-64E0-4BD7-9DA8-29AE9AAF14F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0A586D-A21E-4A3F-86D3-01FD56D43F2D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9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06/06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8654760" y="6432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2357C66-DE84-445F-9DAF-B88690E5ECC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5DA941-BEE5-4D94-95C7-726318EDA51D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0" y="648000"/>
            <a:ext cx="215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Liste d’étude csv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"/>
          <p:cNvSpPr/>
          <p:nvPr/>
        </p:nvSpPr>
        <p:spPr>
          <a:xfrm>
            <a:off x="180000" y="2772000"/>
            <a:ext cx="431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Arrange les titres d’Etudes pour coller aux abbréviations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141480" y="4662360"/>
            <a:ext cx="2663280" cy="19440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3240000" y="4662360"/>
            <a:ext cx="545040" cy="19440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180000" y="3383640"/>
            <a:ext cx="2396880" cy="1185120"/>
          </a:xfrm>
          <a:prstGeom prst="rect">
            <a:avLst/>
          </a:prstGeom>
          <a:ln w="0">
            <a:noFill/>
          </a:ln>
        </p:spPr>
      </p:pic>
      <p:sp>
        <p:nvSpPr>
          <p:cNvPr id="486" name=""/>
          <p:cNvSpPr/>
          <p:nvPr/>
        </p:nvSpPr>
        <p:spPr>
          <a:xfrm>
            <a:off x="2880000" y="4752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72000" y="1224000"/>
            <a:ext cx="5469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récupère les Short Title dans le csv d’origine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4"/>
          <a:stretch/>
        </p:blipFill>
        <p:spPr>
          <a:xfrm>
            <a:off x="108000" y="1563120"/>
            <a:ext cx="5216760" cy="77364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4680000" y="2880000"/>
            <a:ext cx="4460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cherche dans le JSON d’acronymes si on a les noms d’étude, si oui on remplit la colonne 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5"/>
          <a:stretch/>
        </p:blipFill>
        <p:spPr>
          <a:xfrm>
            <a:off x="5518440" y="722880"/>
            <a:ext cx="3550320" cy="1570320"/>
          </a:xfrm>
          <a:prstGeom prst="rect">
            <a:avLst/>
          </a:prstGeom>
          <a:ln w="0"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/>
        </p:blipFill>
        <p:spPr>
          <a:xfrm>
            <a:off x="4392000" y="3996000"/>
            <a:ext cx="4461840" cy="178704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8726760" y="62874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8E4D948-5B0A-4616-B6C4-A390E7E34D61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13A92D-7FD3-439E-842D-FCF3FB3D219F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8727480" y="63079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C26FB00-5E7D-48DA-B0BA-E9AFE729F539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0" y="720000"/>
            <a:ext cx="26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JSON des abréviations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180000" y="1440000"/>
            <a:ext cx="3956760" cy="7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lit ligne par ligne le pdf jusqu’à trouver ‘glossary’ ou ‘abbreviation’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780000" y="1800000"/>
            <a:ext cx="108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5040000" y="1440000"/>
            <a:ext cx="305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note le numéro de page pour l’extraction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360000" y="2700000"/>
            <a:ext cx="3416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Après l’extraction, on regarde si les lignes sont conformes à notre forme voulu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ABC : Adsq Bdsq Cdqsd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(ou ‘ ’ \t)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3600000" y="32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0" y="2880000"/>
            <a:ext cx="269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extrait alors l’acronyme et la definition avec du 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72000" y="4290840"/>
            <a:ext cx="4496760" cy="146592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5153040" y="4680000"/>
            <a:ext cx="3987720" cy="835200"/>
          </a:xfrm>
          <a:prstGeom prst="rect">
            <a:avLst/>
          </a:prstGeom>
          <a:ln w="0">
            <a:noFill/>
          </a:ln>
        </p:spPr>
      </p:pic>
      <p:sp>
        <p:nvSpPr>
          <p:cNvPr id="503" name=""/>
          <p:cNvSpPr/>
          <p:nvPr/>
        </p:nvSpPr>
        <p:spPr>
          <a:xfrm>
            <a:off x="4680000" y="5040000"/>
            <a:ext cx="36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592864-220B-4B48-B2B7-8375EDC7580B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180000" y="720000"/>
            <a:ext cx="341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Dictionnaire extrait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360000" y="3060000"/>
            <a:ext cx="521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essaye d’avoir des correspondance exacte entre les clés  : on n’y touche pas à part pour lower() et retirer les \n, \t et ‘ ‘ en trop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360000" y="4500000"/>
            <a:ext cx="55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Tous ce qu’on ne veut pas est mis dans OTHER{} (poubelle)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000" y="1512000"/>
            <a:ext cx="73767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Fichier d’entrée : txt avec toutes les sections uniques ligne par ligne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1 : Fichier de sortie : txt avec des catégories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Code 2 : Fichier de sortie : JSON avec appartenance aux études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360000" y="5400000"/>
            <a:ext cx="3776760" cy="53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Questions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48000" y="62640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9A09B8E-2C34-41EC-AAEA-3FDB34C35C1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1E4ECA-681C-48FE-A75A-0137DEE55472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180000" y="720000"/>
            <a:ext cx="17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180000" y="1377720"/>
            <a:ext cx="37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Acronyme avec specifié et global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(Suppression si entre parenthèse)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180000" y="20520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Lemmatisation (reprise du code)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180000" y="25200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180000" y="3060000"/>
            <a:ext cx="413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4. Nettoyage ponctuation (supprimer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180000" y="36000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5. Lower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180000" y="414432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6. Pattern Day / Week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180000" y="46800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7.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180000" y="52200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Chiffres et Nombres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5580360" y="2160000"/>
            <a:ext cx="10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Ordre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4680000" y="4140000"/>
            <a:ext cx="26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Supprimer temporalité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8727480" y="627084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BFEB67D-4926-4248-BE77-F73A40FB393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4680000" y="4680000"/>
            <a:ext cx="323676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Est-ce qu’on resupprime les mots apparaissant trop de fois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"/>
          <p:cNvSpPr/>
          <p:nvPr/>
        </p:nvSpPr>
        <p:spPr>
          <a:xfrm>
            <a:off x="4860360" y="1017720"/>
            <a:ext cx="377676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supprime les titres et on regroupe les parties par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A60540-63A9-4103-89FE-E04A3D7D00A5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08000" y="260280"/>
            <a:ext cx="7839720" cy="3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000" spc="-1" strike="noStrike">
                <a:solidFill>
                  <a:schemeClr val="lt1"/>
                </a:solidFill>
                <a:latin typeface="Century Gothic"/>
                <a:ea typeface="Verdana"/>
              </a:rPr>
              <a:t>Embellissement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Espace réservé du contenu 3"/>
          <p:cNvSpPr/>
          <p:nvPr/>
        </p:nvSpPr>
        <p:spPr>
          <a:xfrm>
            <a:off x="648000" y="836640"/>
            <a:ext cx="8163360" cy="52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Plusieurs choix possible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</a:rPr>
              <a:t>Objectifs : Récupérer ce qui nous intéresse dans les fichiers txt → regex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1. Les Titres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2. Les paragraphes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Tout les textes entre la fin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d'un titre valide et le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début du titre suivant,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avec un nettoyage des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sauts de ligne multiples.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8000" indent="-288000" defTabSz="914400">
              <a:lnSpc>
                <a:spcPct val="100000"/>
              </a:lnSpc>
              <a:spcBef>
                <a:spcPts val="1500"/>
              </a:spcBef>
              <a:spcAft>
                <a:spcPts val="1001"/>
              </a:spcAft>
              <a:buClr>
                <a:srgbClr val="153d8a"/>
              </a:buClr>
              <a:buSzPct val="110000"/>
              <a:buFont typeface="Wingdings" charset="2"/>
              <a:buChar char=""/>
            </a:pP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Améliorations envisageables : 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Meilleur règles pour la récupération des paragraphes en cours</a:t>
            </a:r>
            <a:br>
              <a:rPr sz="1800"/>
            </a:br>
            <a:r>
              <a:rPr b="1" lang="fr-FR" sz="1800" spc="-1" strike="noStrike">
                <a:solidFill>
                  <a:srgbClr val="153d8a"/>
                </a:solidFill>
                <a:latin typeface="Century Gothic"/>
                <a:ea typeface="Verdana"/>
              </a:rPr>
              <a:t>- Améliorations du regex pour extraire véritablement ce qu’il nous faut (plus de précisions)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960000" y="1800000"/>
            <a:ext cx="4610160" cy="304344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C447824-ED04-4C1D-9E6C-7763FF40C9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13CA04-41E7-456E-94A9-BF2DF187D93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260000" y="1980000"/>
            <a:ext cx="701820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10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12/06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654760" y="6432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04817F4-D3AE-4C92-B9EF-CC150708535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DC9EF5-2D61-463F-B02B-E6A2F381F91F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180000" y="720000"/>
            <a:ext cx="32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Trouver Acronyme manquant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540000" y="1440000"/>
            <a:ext cx="359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1. Tous les mots uniquement en majuscule de 6 lettres ou moins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"/>
          <p:cNvSpPr/>
          <p:nvPr/>
        </p:nvSpPr>
        <p:spPr>
          <a:xfrm>
            <a:off x="5220000" y="1440000"/>
            <a:ext cx="359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2. Tous les mots contenant au moins 2 majuscules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896000" y="2088000"/>
            <a:ext cx="4089600" cy="690840"/>
          </a:xfrm>
          <a:prstGeom prst="rect">
            <a:avLst/>
          </a:prstGeom>
          <a:ln w="0">
            <a:noFill/>
          </a:ln>
        </p:spPr>
      </p:pic>
      <p:sp>
        <p:nvSpPr>
          <p:cNvPr id="530" name=""/>
          <p:cNvSpPr/>
          <p:nvPr/>
        </p:nvSpPr>
        <p:spPr>
          <a:xfrm>
            <a:off x="5940000" y="2880000"/>
            <a:ext cx="16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Trop de faux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2772000"/>
            <a:ext cx="485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Il doit en manquer mais bien dans l’ensemble.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 récupère 333 dont des mots en maj et des titres.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4782960" cy="1567080"/>
          </a:xfrm>
          <a:prstGeom prst="rect">
            <a:avLst/>
          </a:prstGeom>
          <a:ln w="0">
            <a:noFill/>
          </a:ln>
        </p:spPr>
      </p:pic>
      <p:sp>
        <p:nvSpPr>
          <p:cNvPr id="533" name=""/>
          <p:cNvSpPr/>
          <p:nvPr/>
        </p:nvSpPr>
        <p:spPr>
          <a:xfrm>
            <a:off x="182880" y="3960000"/>
            <a:ext cx="48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site trouvé avec wayback machine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877360"/>
            <a:ext cx="9141840" cy="2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https://web.archive.org/web/20170512021827/http://www.spinalcord.org:80/resource-center/askus/index.php?pg=kb.page&amp;id=1413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"/>
          <p:cNvSpPr/>
          <p:nvPr/>
        </p:nvSpPr>
        <p:spPr>
          <a:xfrm>
            <a:off x="5040000" y="504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"/>
          <p:cNvSpPr/>
          <p:nvPr/>
        </p:nvSpPr>
        <p:spPr>
          <a:xfrm>
            <a:off x="5904000" y="3960000"/>
            <a:ext cx="26978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à 299 acronymes restants mais avec des faux acronymes (mauvaises définitions)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3"/>
          <a:stretch/>
        </p:blipFill>
        <p:spPr>
          <a:xfrm>
            <a:off x="5040000" y="5400000"/>
            <a:ext cx="2445840" cy="22824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4"/>
          <a:stretch/>
        </p:blipFill>
        <p:spPr>
          <a:xfrm>
            <a:off x="7560000" y="5410800"/>
            <a:ext cx="1545840" cy="17784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/>
          <p:nvPr/>
        </p:nvSpPr>
        <p:spPr>
          <a:xfrm>
            <a:off x="8748000" y="630936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B805054-DEBD-43AE-A9FB-8A61A0106CF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432000" y="2160000"/>
            <a:ext cx="3418200" cy="5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DCB0A3-B581-4DEA-8780-92E4A9269D78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"/>
          <p:cNvSpPr/>
          <p:nvPr/>
        </p:nvSpPr>
        <p:spPr>
          <a:xfrm>
            <a:off x="180000" y="2520360"/>
            <a:ext cx="395820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 : flags=re.IGNORECASE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2592000" y="720000"/>
            <a:ext cx="323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Augmenter Base d’acronymes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000" y="720000"/>
            <a:ext cx="179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le supprime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1872000" y="900000"/>
            <a:ext cx="72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0" y="1584000"/>
            <a:ext cx="935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 base on supprime les acronymes entre parenthèse pour ne pas doubler les définitions (mais seulement ceux qu’on connaît) → On les récupère avant de les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864000" y="1224000"/>
            <a:ext cx="2996640" cy="321840"/>
          </a:xfrm>
          <a:prstGeom prst="rect">
            <a:avLst/>
          </a:prstGeom>
          <a:ln w="0">
            <a:noFill/>
          </a:ln>
        </p:spPr>
      </p:pic>
      <p:sp>
        <p:nvSpPr>
          <p:cNvPr id="547" name=""/>
          <p:cNvSpPr/>
          <p:nvPr/>
        </p:nvSpPr>
        <p:spPr>
          <a:xfrm>
            <a:off x="5364000" y="1201680"/>
            <a:ext cx="2625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passe de 333 à 258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"/>
          <p:cNvSpPr/>
          <p:nvPr/>
        </p:nvSpPr>
        <p:spPr>
          <a:xfrm>
            <a:off x="8726760" y="62881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55AD29-0D25-498B-B69A-F1E1FA2F6B6E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360000" y="3101760"/>
            <a:ext cx="413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avait mis ignorecase pour récupérer tous les acronymes possibles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47840" y="3960000"/>
            <a:ext cx="2430360" cy="27504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5220000" y="2447280"/>
            <a:ext cx="269820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ALL : acute lymphoblastic leukemia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528000" y="4617720"/>
            <a:ext cx="179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IT : Intrathecal injections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3"/>
          <a:stretch/>
        </p:blipFill>
        <p:spPr>
          <a:xfrm>
            <a:off x="5328360" y="4500000"/>
            <a:ext cx="3129840" cy="241560"/>
          </a:xfrm>
          <a:prstGeom prst="rect">
            <a:avLst/>
          </a:prstGeom>
          <a:ln w="0">
            <a:noFill/>
          </a:ln>
        </p:spPr>
      </p:pic>
      <p:pic>
        <p:nvPicPr>
          <p:cNvPr id="554" name="" descr=""/>
          <p:cNvPicPr/>
          <p:nvPr/>
        </p:nvPicPr>
        <p:blipFill>
          <a:blip r:embed="rId4"/>
          <a:stretch/>
        </p:blipFill>
        <p:spPr>
          <a:xfrm>
            <a:off x="5328000" y="5004000"/>
            <a:ext cx="3598200" cy="214200"/>
          </a:xfrm>
          <a:prstGeom prst="rect">
            <a:avLst/>
          </a:prstGeom>
          <a:ln w="0">
            <a:noFill/>
          </a:ln>
        </p:spPr>
      </p:pic>
      <p:pic>
        <p:nvPicPr>
          <p:cNvPr id="555" name="" descr=""/>
          <p:cNvPicPr/>
          <p:nvPr/>
        </p:nvPicPr>
        <p:blipFill>
          <a:blip r:embed="rId5"/>
          <a:stretch/>
        </p:blipFill>
        <p:spPr>
          <a:xfrm>
            <a:off x="4140000" y="3153960"/>
            <a:ext cx="4912920" cy="264240"/>
          </a:xfrm>
          <a:prstGeom prst="rect">
            <a:avLst/>
          </a:prstGeom>
          <a:ln w="0">
            <a:noFill/>
          </a:ln>
        </p:spPr>
      </p:pic>
      <p:pic>
        <p:nvPicPr>
          <p:cNvPr id="556" name="" descr=""/>
          <p:cNvPicPr/>
          <p:nvPr/>
        </p:nvPicPr>
        <p:blipFill>
          <a:blip r:embed="rId6"/>
          <a:stretch/>
        </p:blipFill>
        <p:spPr>
          <a:xfrm>
            <a:off x="4140000" y="3600000"/>
            <a:ext cx="4858200" cy="21888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7"/>
          <a:stretch/>
        </p:blipFill>
        <p:spPr>
          <a:xfrm>
            <a:off x="208440" y="5040000"/>
            <a:ext cx="2489760" cy="23400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8"/>
          <a:stretch/>
        </p:blipFill>
        <p:spPr>
          <a:xfrm>
            <a:off x="281520" y="5724000"/>
            <a:ext cx="2344680" cy="24156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1260000" y="5328000"/>
            <a:ext cx="36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4500000"/>
            <a:ext cx="305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On enlève ignorecase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556C71-0354-4BF3-92DA-FD241A680685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36000" y="648000"/>
            <a:ext cx="2121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validées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180000" y="1197720"/>
            <a:ext cx="251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TITLE :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Name + Title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2700000" y="1201320"/>
            <a:ext cx="305784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Inclusion + Pre Inclusion + population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940000" y="1189800"/>
            <a:ext cx="3057840" cy="96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EXCLUSION CRITERIA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Non Inclusion + Exclusion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2808000"/>
            <a:ext cx="287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JUSTIFICATION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Background + Rationale + Scientific justification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"/>
          <p:cNvSpPr/>
          <p:nvPr/>
        </p:nvSpPr>
        <p:spPr>
          <a:xfrm>
            <a:off x="3264840" y="2808000"/>
            <a:ext cx="2133000" cy="10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Statistical + analysis + sample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5940000" y="2785320"/>
            <a:ext cx="3057840" cy="92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Objective + end-points +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assessment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1967040" y="4364280"/>
            <a:ext cx="143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Design + Method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4685400" y="4222440"/>
            <a:ext cx="1919160" cy="162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+ Transplant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Experimental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8748000" y="62640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35139DE-1D63-4B62-844A-3066D491D6BB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18C163-CA85-4EF8-B284-72A6C7A3B087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36000" y="720000"/>
            <a:ext cx="3201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potentiels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000" y="1440000"/>
            <a:ext cx="1077840" cy="7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Risks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1980000" y="1440000"/>
            <a:ext cx="26978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BENFITS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Expected benefits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5220000" y="1440000"/>
            <a:ext cx="22658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TREATMENT BIS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Comparator +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Control group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Therapy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Leukemia- oriented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40920" y="2880000"/>
            <a:ext cx="397692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PROCEDURE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Practical +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interventions (Treatment ?)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8762760" y="62881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AD2725C-31F0-465E-AE4F-41CC93811EE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328184-CCFB-4A8D-9C0A-1FC36C40B529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"/>
          <p:cNvSpPr/>
          <p:nvPr/>
        </p:nvSpPr>
        <p:spPr>
          <a:xfrm>
            <a:off x="353160" y="1453320"/>
            <a:ext cx="15001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36000" y="720000"/>
            <a:ext cx="3201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à voir ou refusées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"/>
          <p:cNvSpPr/>
          <p:nvPr/>
        </p:nvSpPr>
        <p:spPr>
          <a:xfrm>
            <a:off x="2160000" y="1452600"/>
            <a:ext cx="215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SITES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Centers + Sites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6480000" y="1440000"/>
            <a:ext cx="179784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PEOPLE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Coordinating + Director + Committee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"/>
          <p:cNvSpPr/>
          <p:nvPr/>
        </p:nvSpPr>
        <p:spPr>
          <a:xfrm>
            <a:off x="360000" y="2633400"/>
            <a:ext cx="341784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DSMB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Data Safety Monitoring Board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>
            <a:off x="360000" y="3537720"/>
            <a:ext cx="20545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 TITLE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Short/Abbreviation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"/>
          <p:cNvSpPr/>
          <p:nvPr/>
        </p:nvSpPr>
        <p:spPr>
          <a:xfrm>
            <a:off x="2952360" y="4491360"/>
            <a:ext cx="2445480" cy="90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MONETARY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Sponsor + Monetary + Funding + Budget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4140000" y="1453680"/>
            <a:ext cx="225504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DURATION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Period + Duration + Schedule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60000" y="4500000"/>
            <a:ext cx="215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INFORMATIONS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SAE + EU-CT + Category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140000" y="2592000"/>
            <a:ext cx="411912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SPECIFIC: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ASPARAGINASE- Oriented assays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Add-on studies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MRD monitoring +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Device(s) under investigation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8762760" y="62521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E09E56-5984-4259-B6D8-96CB3E8E9638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0E38B6-9A01-4A8C-87CB-DD863D3BEF6D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"/>
          <p:cNvSpPr/>
          <p:nvPr/>
        </p:nvSpPr>
        <p:spPr>
          <a:xfrm>
            <a:off x="180000" y="720000"/>
            <a:ext cx="521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Plusieurs Sections vides dans plusieurs études 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1"/>
          <a:stretch/>
        </p:blipFill>
        <p:spPr>
          <a:xfrm>
            <a:off x="273240" y="1693800"/>
            <a:ext cx="3144960" cy="2192400"/>
          </a:xfrm>
          <a:prstGeom prst="rect">
            <a:avLst/>
          </a:prstGeom>
          <a:ln w="0">
            <a:noFill/>
          </a:ln>
        </p:spPr>
      </p:pic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3935520" y="1571760"/>
            <a:ext cx="3622680" cy="263844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180000" y="1260000"/>
            <a:ext cx="269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Exemple : SONIMEL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80000" y="4721760"/>
            <a:ext cx="413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Principalement les sections potentiels,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rajouter dans d’autres sections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8748000" y="62640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9752DC9-41C4-41AA-867E-6D006A5432C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18291F-8B3F-4E53-993C-9A894684A192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1260000" y="1980000"/>
            <a:ext cx="701820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11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20/06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8654760" y="6432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1FE5119-BFA6-4B10-92E5-1AA4B888C1E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D3E1F5-23F7-493C-8E0F-3140599D71ED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"/>
          <p:cNvSpPr/>
          <p:nvPr/>
        </p:nvSpPr>
        <p:spPr>
          <a:xfrm>
            <a:off x="8748000" y="626400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21FF3AD-1FA5-4CDF-97B0-A43006D2BF0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180000" y="1260000"/>
            <a:ext cx="86544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1: acronyme avec 's' final =&gt; définition sur len(acronym)-1 mots précédents, Requis : le dernier mot doit finir par un 's'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180000" y="720000"/>
            <a:ext cx="161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Acronymes 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139320" y="2277720"/>
            <a:ext cx="75888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2: correspondance stricte lettre par lettre avec n mots précédents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Requis : Pile le bon nombre de mots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180000" y="3600000"/>
            <a:ext cx="813924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3: correspondance de l’acronyme dans un seul mot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Requis : Contient toutes les lettres dans l'ordre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180000" y="4725360"/>
            <a:ext cx="70160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Version 4: fenêtre élargie (2n) + suppression stopwords, initiales des mots dans l'ordre correspondant à l'acronyme, non contigu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900000" y="1850400"/>
            <a:ext cx="2338560" cy="21096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79040" y="1862280"/>
            <a:ext cx="2459520" cy="21132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350640" y="3042360"/>
            <a:ext cx="2707920" cy="21024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4"/>
          <a:stretch/>
        </p:blipFill>
        <p:spPr>
          <a:xfrm>
            <a:off x="3600000" y="3060000"/>
            <a:ext cx="2878560" cy="19260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5"/>
          <a:stretch/>
        </p:blipFill>
        <p:spPr>
          <a:xfrm>
            <a:off x="4140000" y="4320000"/>
            <a:ext cx="2045160" cy="18180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6"/>
          <a:stretch/>
        </p:blipFill>
        <p:spPr>
          <a:xfrm>
            <a:off x="259920" y="4320000"/>
            <a:ext cx="3518640" cy="22680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7"/>
          <a:stretch/>
        </p:blipFill>
        <p:spPr>
          <a:xfrm>
            <a:off x="238680" y="5400000"/>
            <a:ext cx="4102560" cy="182160"/>
          </a:xfrm>
          <a:prstGeom prst="rect">
            <a:avLst/>
          </a:prstGeom>
          <a:ln w="0">
            <a:noFill/>
          </a:ln>
        </p:spPr>
      </p:pic>
      <p:pic>
        <p:nvPicPr>
          <p:cNvPr id="609" name="" descr=""/>
          <p:cNvPicPr/>
          <p:nvPr/>
        </p:nvPicPr>
        <p:blipFill>
          <a:blip r:embed="rId8"/>
          <a:stretch/>
        </p:blipFill>
        <p:spPr>
          <a:xfrm>
            <a:off x="4535280" y="5382360"/>
            <a:ext cx="3238560" cy="207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8D398E-3C30-4C03-9AFF-01E8152D4F8D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540000" y="1260000"/>
            <a:ext cx="35776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540000" y="1931760"/>
            <a:ext cx="1978560" cy="24264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2880000" y="1800000"/>
            <a:ext cx="287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‘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 non géré dans la V2 car mot différent et commence par un B pour la V4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"/>
          <p:cNvSpPr/>
          <p:nvPr/>
        </p:nvSpPr>
        <p:spPr>
          <a:xfrm>
            <a:off x="6300000" y="1800000"/>
            <a:ext cx="25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la V4 : On parcourt en sens inverse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2"/>
          <a:stretch/>
        </p:blipFill>
        <p:spPr>
          <a:xfrm>
            <a:off x="6372000" y="2700000"/>
            <a:ext cx="1906560" cy="228960"/>
          </a:xfrm>
          <a:prstGeom prst="rect">
            <a:avLst/>
          </a:prstGeom>
          <a:ln w="0">
            <a:noFill/>
          </a:ln>
        </p:spPr>
      </p:pic>
      <p:sp>
        <p:nvSpPr>
          <p:cNvPr id="615" name=""/>
          <p:cNvSpPr/>
          <p:nvPr/>
        </p:nvSpPr>
        <p:spPr>
          <a:xfrm>
            <a:off x="8730000" y="62377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8D4CDEB8-EFEB-4227-97BB-B3541C24207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D6C2D-5AD3-43D8-8E7D-6EFE8B52909F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>
            <a:off x="1260000" y="1980000"/>
            <a:ext cx="647172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SECTION 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</a:rPr>
              <a:t>04/04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8820360" y="6431040"/>
            <a:ext cx="37260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CC85F82-1B29-4DC2-8227-793EBB1D1294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87B9F7-4DAD-4C1E-824D-C4A62F70593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180000" y="720000"/>
            <a:ext cx="143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1712520" cy="130104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/>
          <p:nvPr/>
        </p:nvSpPr>
        <p:spPr>
          <a:xfrm>
            <a:off x="2160000" y="1440000"/>
            <a:ext cx="215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Changement de nom pour les titres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4905360" y="2337120"/>
            <a:ext cx="1949040" cy="3061440"/>
          </a:xfrm>
          <a:prstGeom prst="rect">
            <a:avLst/>
          </a:prstGeom>
          <a:ln w="0">
            <a:noFill/>
          </a:ln>
        </p:spPr>
      </p:pic>
      <p:sp>
        <p:nvSpPr>
          <p:cNvPr id="620" name=""/>
          <p:cNvSpPr/>
          <p:nvPr/>
        </p:nvSpPr>
        <p:spPr>
          <a:xfrm>
            <a:off x="5155200" y="1222920"/>
            <a:ext cx="179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Ajouts des autres titres pour la version complète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7880" y="4359600"/>
            <a:ext cx="325944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de la base CSV pour présence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8774280" y="625212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59355B4-6B7D-43F1-A2CA-72D7D34CDD7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A48FF1-6790-4A14-8421-4E42AD0C0AA6}" type="slidenum">
              <a:t>90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8739000" y="621936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F563758-14EF-4EBD-AD4F-8ECFEC5AEC94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212760" y="762120"/>
            <a:ext cx="146052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Moteur de Recherche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>
            <a:off x="142200" y="5032800"/>
            <a:ext cx="15134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Uniquement commencé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4511880" y="3154320"/>
            <a:ext cx="20275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Ajout du nouveau preprocess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6540840" y="3341520"/>
            <a:ext cx="2554560" cy="18216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6540840" y="2545920"/>
            <a:ext cx="1423080" cy="72216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6540840" y="3706200"/>
            <a:ext cx="2474640" cy="173160"/>
          </a:xfrm>
          <a:prstGeom prst="rect">
            <a:avLst/>
          </a:prstGeom>
          <a:ln w="0">
            <a:noFill/>
          </a:ln>
        </p:spPr>
      </p:pic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6593760" y="3972960"/>
            <a:ext cx="2032560" cy="470520"/>
          </a:xfrm>
          <a:prstGeom prst="rect">
            <a:avLst/>
          </a:prstGeom>
          <a:ln w="0">
            <a:noFill/>
          </a:ln>
        </p:spPr>
      </p:pic>
      <p:pic>
        <p:nvPicPr>
          <p:cNvPr id="631" name="" descr=""/>
          <p:cNvPicPr/>
          <p:nvPr/>
        </p:nvPicPr>
        <p:blipFill>
          <a:blip r:embed="rId5"/>
          <a:stretch/>
        </p:blipFill>
        <p:spPr>
          <a:xfrm>
            <a:off x="275040" y="3025800"/>
            <a:ext cx="2832840" cy="538920"/>
          </a:xfrm>
          <a:prstGeom prst="rect">
            <a:avLst/>
          </a:prstGeom>
          <a:ln w="0">
            <a:noFill/>
          </a:ln>
        </p:spPr>
      </p:pic>
      <p:sp>
        <p:nvSpPr>
          <p:cNvPr id="632" name=""/>
          <p:cNvSpPr/>
          <p:nvPr/>
        </p:nvSpPr>
        <p:spPr>
          <a:xfrm>
            <a:off x="318960" y="2583000"/>
            <a:ext cx="27187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Affichage changé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6"/>
          <a:stretch/>
        </p:blipFill>
        <p:spPr>
          <a:xfrm>
            <a:off x="4278240" y="806040"/>
            <a:ext cx="2375640" cy="168228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2215080" y="992520"/>
            <a:ext cx="18946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Téléchargement  des pdf et ajout des Sections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"/>
          <p:cNvSpPr/>
          <p:nvPr/>
        </p:nvSpPr>
        <p:spPr>
          <a:xfrm>
            <a:off x="1701720" y="5058720"/>
            <a:ext cx="37728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2ème moteur non fini mais choix des sections commencé,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pas de AND OR ou *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40BFB9-3D8A-4360-A822-2BC7C15D00D3}" type="slidenum">
              <a:t>91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"/>
          <p:cNvSpPr/>
          <p:nvPr/>
        </p:nvSpPr>
        <p:spPr>
          <a:xfrm>
            <a:off x="1260000" y="1980000"/>
            <a:ext cx="7018200" cy="34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SECTION 12 :</a:t>
            </a:r>
            <a:br>
              <a:rPr sz="8000"/>
            </a:br>
            <a:r>
              <a:rPr b="0" lang="fr-FR" sz="8000" spc="-1" strike="noStrike">
                <a:solidFill>
                  <a:srgbClr val="000000"/>
                </a:solidFill>
                <a:latin typeface="Arial"/>
                <a:ea typeface="DejaVu Sans"/>
              </a:rPr>
              <a:t>26/06</a:t>
            </a:r>
            <a:endParaRPr b="0" lang="fr-F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8726760" y="6396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7C48E5-7171-4A5E-9427-B3B224431E96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63EDF7-9D32-44FC-827F-AEBB4E454A4E}" type="slidenum">
              <a:t>92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180000" y="720000"/>
            <a:ext cx="179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82800" y="1853280"/>
            <a:ext cx="3776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Acronyme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Gère les acronymes + () supprimer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109440" y="3363480"/>
            <a:ext cx="3061800" cy="3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Lemmatisation 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(avec pos tag)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"/>
          <p:cNvSpPr/>
          <p:nvPr/>
        </p:nvSpPr>
        <p:spPr>
          <a:xfrm>
            <a:off x="118080" y="436320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Normalisation unicode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118080" y="5221800"/>
            <a:ext cx="117468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4. Lower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8727480" y="627084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3FF2C4-2DE9-4C23-8A20-457558DFC952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16920" y="1146960"/>
            <a:ext cx="9090360" cy="593280"/>
          </a:xfrm>
          <a:prstGeom prst="rect">
            <a:avLst/>
          </a:prstGeom>
          <a:ln w="0">
            <a:noFill/>
          </a:ln>
        </p:spPr>
      </p:pic>
      <p:pic>
        <p:nvPicPr>
          <p:cNvPr id="645" name="" descr=""/>
          <p:cNvPicPr/>
          <p:nvPr/>
        </p:nvPicPr>
        <p:blipFill>
          <a:blip r:embed="rId2"/>
          <a:stretch/>
        </p:blipFill>
        <p:spPr>
          <a:xfrm>
            <a:off x="82800" y="2453040"/>
            <a:ext cx="8015760" cy="61596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3"/>
          <a:stretch/>
        </p:blipFill>
        <p:spPr>
          <a:xfrm>
            <a:off x="3231000" y="3192120"/>
            <a:ext cx="5912280" cy="738000"/>
          </a:xfrm>
          <a:prstGeom prst="rect">
            <a:avLst/>
          </a:prstGeom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4"/>
          <a:stretch/>
        </p:blipFill>
        <p:spPr>
          <a:xfrm>
            <a:off x="2895840" y="4169160"/>
            <a:ext cx="5760000" cy="768600"/>
          </a:xfrm>
          <a:prstGeom prst="rect">
            <a:avLst/>
          </a:prstGeom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5"/>
          <a:stretch/>
        </p:blipFill>
        <p:spPr>
          <a:xfrm>
            <a:off x="1300680" y="5103360"/>
            <a:ext cx="5851440" cy="760680"/>
          </a:xfrm>
          <a:prstGeom prst="rect">
            <a:avLst/>
          </a:prstGeom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6"/>
          <a:stretch/>
        </p:blipFill>
        <p:spPr>
          <a:xfrm>
            <a:off x="2095200" y="1997280"/>
            <a:ext cx="2491200" cy="20484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7"/>
          <a:stretch/>
        </p:blipFill>
        <p:spPr>
          <a:xfrm>
            <a:off x="3772080" y="2250000"/>
            <a:ext cx="3778920" cy="16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C292B8-3B44-4849-A313-1A0EAEE9955E}" type="slidenum">
              <a:t>93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/>
          <p:nvPr/>
        </p:nvSpPr>
        <p:spPr>
          <a:xfrm>
            <a:off x="8726760" y="6360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A0310DA-C7E8-41F7-B180-BD3089817FEC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162360" y="2123280"/>
            <a:ext cx="446220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Pattern Day / Week / Month supprimés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180000" y="351648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Suppression nombres seuls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180000" y="791280"/>
            <a:ext cx="3776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5.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ponctuation (et -)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tretch/>
        </p:blipFill>
        <p:spPr>
          <a:xfrm>
            <a:off x="162360" y="2578320"/>
            <a:ext cx="7604280" cy="661680"/>
          </a:xfrm>
          <a:prstGeom prst="rect">
            <a:avLst/>
          </a:prstGeom>
          <a:ln w="0">
            <a:noFill/>
          </a:ln>
        </p:spPr>
      </p:pic>
      <p:sp>
        <p:nvSpPr>
          <p:cNvPr id="656" name=""/>
          <p:cNvSpPr/>
          <p:nvPr/>
        </p:nvSpPr>
        <p:spPr>
          <a:xfrm>
            <a:off x="184320" y="4708800"/>
            <a:ext cx="309348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8. Stop words + lettre seul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2"/>
          <a:stretch/>
        </p:blipFill>
        <p:spPr>
          <a:xfrm>
            <a:off x="180000" y="3873960"/>
            <a:ext cx="6758280" cy="66168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3"/>
          <a:stretch/>
        </p:blipFill>
        <p:spPr>
          <a:xfrm>
            <a:off x="184320" y="5059440"/>
            <a:ext cx="6224760" cy="66168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4"/>
          <a:stretch/>
        </p:blipFill>
        <p:spPr>
          <a:xfrm>
            <a:off x="180000" y="1148760"/>
            <a:ext cx="5752440" cy="80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1DF259-6773-4FEF-AF6D-7B0CA4474C27}" type="slidenum">
              <a:t>94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8726760" y="6360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11A553A-ED79-43D5-AE53-AFD89ED6D250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24200" y="673560"/>
            <a:ext cx="287028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Problèmes et exceptions 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73080" y="1275480"/>
            <a:ext cx="4815360" cy="585720"/>
          </a:xfrm>
          <a:prstGeom prst="rect">
            <a:avLst/>
          </a:prstGeom>
          <a:ln w="0">
            <a:noFill/>
          </a:ln>
        </p:spPr>
      </p:pic>
      <p:sp>
        <p:nvSpPr>
          <p:cNvPr id="663" name=""/>
          <p:cNvSpPr/>
          <p:nvPr/>
        </p:nvSpPr>
        <p:spPr>
          <a:xfrm>
            <a:off x="5022360" y="1154520"/>
            <a:ext cx="393372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chiffres romains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acronymes n’étant pas la dans la base mais peu problématique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70200" y="3039120"/>
            <a:ext cx="4329360" cy="244080"/>
          </a:xfrm>
          <a:prstGeom prst="rect">
            <a:avLst/>
          </a:prstGeom>
          <a:ln w="0">
            <a:noFill/>
          </a:ln>
        </p:spPr>
      </p:pic>
      <p:sp>
        <p:nvSpPr>
          <p:cNvPr id="665" name=""/>
          <p:cNvSpPr/>
          <p:nvPr/>
        </p:nvSpPr>
        <p:spPr>
          <a:xfrm>
            <a:off x="4669560" y="2729160"/>
            <a:ext cx="3809520" cy="86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Les unités,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et les marqueurs temporels n’étant pas sous la forme D, W, M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53280" y="1922760"/>
            <a:ext cx="5404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Mot composé que de la même lettre à supprimer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13040" y="3344400"/>
            <a:ext cx="4316760" cy="6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Utiliser un dictionnaire d’unité et supprimer toutes les durées 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703000-EF2D-4614-9280-7840BBA6C102}" type="slidenum">
              <a:t>95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"/>
          <p:cNvSpPr/>
          <p:nvPr/>
        </p:nvSpPr>
        <p:spPr>
          <a:xfrm>
            <a:off x="8726760" y="6360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12A78EA-734E-4D90-BBE2-D2A92F7D57A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150840" y="717840"/>
            <a:ext cx="248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Sections manquantes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206280" y="1143000"/>
            <a:ext cx="4708800" cy="3390120"/>
          </a:xfrm>
          <a:prstGeom prst="rect">
            <a:avLst/>
          </a:prstGeom>
          <a:ln w="0">
            <a:noFill/>
          </a:ln>
        </p:spPr>
      </p:pic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184320" y="4708080"/>
            <a:ext cx="5089680" cy="36504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3"/>
          <a:stretch/>
        </p:blipFill>
        <p:spPr>
          <a:xfrm>
            <a:off x="5809680" y="1177560"/>
            <a:ext cx="2681640" cy="1614600"/>
          </a:xfrm>
          <a:prstGeom prst="rect">
            <a:avLst/>
          </a:prstGeom>
          <a:ln w="0">
            <a:noFill/>
          </a:ln>
        </p:spPr>
      </p:pic>
      <p:pic>
        <p:nvPicPr>
          <p:cNvPr id="673" name="" descr=""/>
          <p:cNvPicPr/>
          <p:nvPr/>
        </p:nvPicPr>
        <p:blipFill>
          <a:blip r:embed="rId4"/>
          <a:stretch/>
        </p:blipFill>
        <p:spPr>
          <a:xfrm>
            <a:off x="5524200" y="3285360"/>
            <a:ext cx="3146400" cy="623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DCF383-037A-414B-A3F1-69206F667BE4}" type="slidenum">
              <a:t>96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8726760" y="6360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FC41FBA-A1F4-45E7-92D7-FD7DBC496E23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177480" y="691200"/>
            <a:ext cx="2666520" cy="7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Nouveau Mode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1"/>
          <a:stretch/>
        </p:blipFill>
        <p:spPr>
          <a:xfrm>
            <a:off x="177480" y="1264320"/>
            <a:ext cx="2094840" cy="1157400"/>
          </a:xfrm>
          <a:prstGeom prst="rect">
            <a:avLst/>
          </a:prstGeom>
          <a:ln w="0">
            <a:noFill/>
          </a:ln>
        </p:spPr>
      </p:pic>
      <p:pic>
        <p:nvPicPr>
          <p:cNvPr id="677" name="" descr=""/>
          <p:cNvPicPr/>
          <p:nvPr/>
        </p:nvPicPr>
        <p:blipFill>
          <a:blip r:embed="rId2"/>
          <a:stretch/>
        </p:blipFill>
        <p:spPr>
          <a:xfrm>
            <a:off x="212760" y="2480400"/>
            <a:ext cx="4133880" cy="3553920"/>
          </a:xfrm>
          <a:prstGeom prst="rect">
            <a:avLst/>
          </a:prstGeom>
          <a:ln w="0">
            <a:noFill/>
          </a:ln>
        </p:spPr>
      </p:pic>
      <p:pic>
        <p:nvPicPr>
          <p:cNvPr id="678" name="" descr=""/>
          <p:cNvPicPr/>
          <p:nvPr/>
        </p:nvPicPr>
        <p:blipFill>
          <a:blip r:embed="rId3"/>
          <a:srcRect l="0" t="0" r="0" b="38946"/>
          <a:stretch/>
        </p:blipFill>
        <p:spPr>
          <a:xfrm>
            <a:off x="2391840" y="638280"/>
            <a:ext cx="1942560" cy="178884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4"/>
          <a:stretch/>
        </p:blipFill>
        <p:spPr>
          <a:xfrm>
            <a:off x="4411080" y="683280"/>
            <a:ext cx="1910160" cy="2807640"/>
          </a:xfrm>
          <a:prstGeom prst="rect">
            <a:avLst/>
          </a:prstGeom>
          <a:ln w="0">
            <a:noFill/>
          </a:ln>
        </p:spPr>
      </p:pic>
      <p:pic>
        <p:nvPicPr>
          <p:cNvPr id="680" name="" descr=""/>
          <p:cNvPicPr/>
          <p:nvPr/>
        </p:nvPicPr>
        <p:blipFill>
          <a:blip r:embed="rId5"/>
          <a:stretch/>
        </p:blipFill>
        <p:spPr>
          <a:xfrm>
            <a:off x="6016320" y="3145680"/>
            <a:ext cx="3029760" cy="2834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5AF0A2-445D-455B-A659-FE13AFCA97DF}" type="slidenum">
              <a:t>97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88560" y="646920"/>
            <a:ext cx="21528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Système de query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1"/>
          <a:stretch/>
        </p:blipFill>
        <p:spPr>
          <a:xfrm>
            <a:off x="112320" y="1147320"/>
            <a:ext cx="4045680" cy="135540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2"/>
          <a:stretch/>
        </p:blipFill>
        <p:spPr>
          <a:xfrm>
            <a:off x="196920" y="2626200"/>
            <a:ext cx="2689200" cy="20484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/>
          <p:nvPr/>
        </p:nvSpPr>
        <p:spPr>
          <a:xfrm>
            <a:off x="4687200" y="965520"/>
            <a:ext cx="374760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Prends le même preprocess que le texte à l’exception des acronymes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177480" y="2986560"/>
            <a:ext cx="4013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Remplacer par ceux uniques dans les acronymes spécifiques ou équivalent.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" descr=""/>
          <p:cNvPicPr/>
          <p:nvPr/>
        </p:nvPicPr>
        <p:blipFill>
          <a:blip r:embed="rId3"/>
          <a:stretch/>
        </p:blipFill>
        <p:spPr>
          <a:xfrm>
            <a:off x="3920400" y="4495320"/>
            <a:ext cx="2742480" cy="189720"/>
          </a:xfrm>
          <a:prstGeom prst="rect">
            <a:avLst/>
          </a:prstGeom>
          <a:ln w="0">
            <a:noFill/>
          </a:ln>
        </p:spPr>
      </p:pic>
      <p:pic>
        <p:nvPicPr>
          <p:cNvPr id="687" name="" descr=""/>
          <p:cNvPicPr/>
          <p:nvPr/>
        </p:nvPicPr>
        <p:blipFill>
          <a:blip r:embed="rId4"/>
          <a:stretch/>
        </p:blipFill>
        <p:spPr>
          <a:xfrm>
            <a:off x="241200" y="3668400"/>
            <a:ext cx="2895120" cy="44100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5"/>
          <a:stretch/>
        </p:blipFill>
        <p:spPr>
          <a:xfrm>
            <a:off x="250200" y="4695480"/>
            <a:ext cx="2940840" cy="40284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6"/>
          <a:stretch/>
        </p:blipFill>
        <p:spPr>
          <a:xfrm>
            <a:off x="242280" y="4209480"/>
            <a:ext cx="2917800" cy="387720"/>
          </a:xfrm>
          <a:prstGeom prst="rect">
            <a:avLst/>
          </a:prstGeom>
          <a:ln w="0">
            <a:noFill/>
          </a:ln>
        </p:spPr>
      </p:pic>
      <p:pic>
        <p:nvPicPr>
          <p:cNvPr id="690" name="" descr=""/>
          <p:cNvPicPr/>
          <p:nvPr/>
        </p:nvPicPr>
        <p:blipFill>
          <a:blip r:embed="rId7"/>
          <a:stretch/>
        </p:blipFill>
        <p:spPr>
          <a:xfrm>
            <a:off x="251640" y="5199840"/>
            <a:ext cx="2879640" cy="425880"/>
          </a:xfrm>
          <a:prstGeom prst="rect">
            <a:avLst/>
          </a:prstGeom>
          <a:ln w="0">
            <a:noFill/>
          </a:ln>
        </p:spPr>
      </p:pic>
      <p:sp>
        <p:nvSpPr>
          <p:cNvPr id="691" name=""/>
          <p:cNvSpPr/>
          <p:nvPr/>
        </p:nvSpPr>
        <p:spPr>
          <a:xfrm>
            <a:off x="3216240" y="3907440"/>
            <a:ext cx="637920" cy="4341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"/>
          <p:cNvSpPr/>
          <p:nvPr/>
        </p:nvSpPr>
        <p:spPr>
          <a:xfrm>
            <a:off x="3234240" y="4430520"/>
            <a:ext cx="593640" cy="150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3" name=""/>
          <p:cNvSpPr/>
          <p:nvPr/>
        </p:nvSpPr>
        <p:spPr>
          <a:xfrm flipV="1">
            <a:off x="3331440" y="4758120"/>
            <a:ext cx="496440" cy="2217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"/>
          <p:cNvSpPr/>
          <p:nvPr/>
        </p:nvSpPr>
        <p:spPr>
          <a:xfrm flipV="1">
            <a:off x="3278520" y="4882320"/>
            <a:ext cx="646560" cy="460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8"/>
          <a:stretch/>
        </p:blipFill>
        <p:spPr>
          <a:xfrm>
            <a:off x="3466800" y="5296680"/>
            <a:ext cx="2422440" cy="250560"/>
          </a:xfrm>
          <a:prstGeom prst="rect">
            <a:avLst/>
          </a:prstGeom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9"/>
          <a:stretch/>
        </p:blipFill>
        <p:spPr>
          <a:xfrm>
            <a:off x="3408120" y="5675040"/>
            <a:ext cx="2498760" cy="395280"/>
          </a:xfrm>
          <a:prstGeom prst="rect">
            <a:avLst/>
          </a:prstGeom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10"/>
          <a:stretch/>
        </p:blipFill>
        <p:spPr>
          <a:xfrm>
            <a:off x="6346440" y="5788080"/>
            <a:ext cx="2369160" cy="189720"/>
          </a:xfrm>
          <a:prstGeom prst="rect">
            <a:avLst/>
          </a:prstGeom>
          <a:ln w="0">
            <a:noFill/>
          </a:ln>
        </p:spPr>
      </p:pic>
      <p:sp>
        <p:nvSpPr>
          <p:cNvPr id="698" name=""/>
          <p:cNvSpPr/>
          <p:nvPr/>
        </p:nvSpPr>
        <p:spPr>
          <a:xfrm>
            <a:off x="5963040" y="5856840"/>
            <a:ext cx="3834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11"/>
          <a:stretch/>
        </p:blipFill>
        <p:spPr>
          <a:xfrm>
            <a:off x="4368240" y="1780560"/>
            <a:ext cx="4660200" cy="130248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12"/>
          <a:srcRect l="0" t="0" r="0" b="71958"/>
          <a:stretch/>
        </p:blipFill>
        <p:spPr>
          <a:xfrm>
            <a:off x="4368240" y="3083400"/>
            <a:ext cx="3634200" cy="1231920"/>
          </a:xfrm>
          <a:prstGeom prst="rect">
            <a:avLst/>
          </a:prstGeom>
          <a:ln w="0">
            <a:noFill/>
          </a:ln>
        </p:spPr>
      </p:pic>
      <p:sp>
        <p:nvSpPr>
          <p:cNvPr id="701" name=""/>
          <p:cNvSpPr/>
          <p:nvPr/>
        </p:nvSpPr>
        <p:spPr>
          <a:xfrm>
            <a:off x="8726760" y="6387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9C74336-A425-4A34-8CEA-BB2D5A23BCAA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56989C-3CC9-4A65-8EB7-D8A5274A72DD}" type="slidenum">
              <a:t>98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"/>
          <p:cNvSpPr/>
          <p:nvPr/>
        </p:nvSpPr>
        <p:spPr>
          <a:xfrm>
            <a:off x="435600" y="881280"/>
            <a:ext cx="8273520" cy="256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  <a:ea typeface="DejaVu Sans"/>
              </a:rPr>
              <a:t>Présentation du moteur de recherche sur les protocoles</a:t>
            </a:r>
            <a:endParaRPr b="0" lang="fr-FR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8726760" y="6396480"/>
            <a:ext cx="521280" cy="42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529747C-34CF-49C2-9E5E-7959A0364917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61920" y="5493600"/>
            <a:ext cx="20019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Dematini Loris</a:t>
            </a:r>
            <a:br>
              <a:rPr sz="1800"/>
            </a:b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Hassanaly Olivier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2126520" y="3668400"/>
            <a:ext cx="3969000" cy="9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Stage de M2 Informatique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Du 15/04 au 29/08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ED2AAC-F13C-4E0F-A2B2-7E8B3C816FCD}" type="slidenum">
              <a:t>99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AP-HP">
  <a:themeElements>
    <a:clrScheme name="APHP">
      <a:dk1>
        <a:srgbClr val="272d31"/>
      </a:dk1>
      <a:lt1>
        <a:srgbClr val="ffffff"/>
      </a:lt1>
      <a:dk2>
        <a:srgbClr val="d2d9da"/>
      </a:dk2>
      <a:lt2>
        <a:srgbClr val="f1f4f5"/>
      </a:lt2>
      <a:accent1>
        <a:srgbClr val="ffd419"/>
      </a:accent1>
      <a:accent2>
        <a:srgbClr val="c01662"/>
      </a:accent2>
      <a:accent3>
        <a:srgbClr val="36bde8"/>
      </a:accent3>
      <a:accent4>
        <a:srgbClr val="0062ae"/>
      </a:accent4>
      <a:accent5>
        <a:srgbClr val="2c256b"/>
      </a:accent5>
      <a:accent6>
        <a:srgbClr val="d3d800"/>
      </a:accent6>
      <a:hlink>
        <a:srgbClr val="272d31"/>
      </a:hlink>
      <a:folHlink>
        <a:srgbClr val="272d31"/>
      </a:folHlink>
    </a:clrScheme>
    <a:fontScheme name="APHP">
      <a:majorFont>
        <a:latin typeface="Montserrat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FA34CFC6F5E64B965C92C606634DDF" ma:contentTypeVersion="10" ma:contentTypeDescription="Crée un document." ma:contentTypeScope="" ma:versionID="82f72537914f7b2ca3ab4e2073f5bc1f">
  <xsd:schema xmlns:xsd="http://www.w3.org/2001/XMLSchema" xmlns:xs="http://www.w3.org/2001/XMLSchema" xmlns:p="http://schemas.microsoft.com/office/2006/metadata/properties" xmlns:ns2="bab36aca-6305-4f24-b845-8de6cc927b00" xmlns:ns3="8d40c450-74bb-40fd-8fff-a7da02f18cb9" targetNamespace="http://schemas.microsoft.com/office/2006/metadata/properties" ma:root="true" ma:fieldsID="8fa5e87ef80b5124d7f7324dbf1e2047" ns2:_="" ns3:_="">
    <xsd:import namespace="bab36aca-6305-4f24-b845-8de6cc927b00"/>
    <xsd:import namespace="8d40c450-74bb-40fd-8fff-a7da02f18c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36aca-6305-4f24-b845-8de6cc927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0c450-74bb-40fd-8fff-a7da02f18c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8513F2-21CC-4AEC-9985-98CE02CCA4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C0DAC3-8909-490F-8F6E-6181BFA49E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b36aca-6305-4f24-b845-8de6cc927b00"/>
    <ds:schemaRef ds:uri="8d40c450-74bb-40fd-8fff-a7da02f18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456673-90F3-4A8C-832A-188746AAA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22336</TotalTime>
  <Application>LibreOffice/7.6.4.1$Windows_X86_64 LibreOffice_project/e19e193f88cd6c0525a17fb7a176ed8e6a3e2aa1</Application>
  <AppVersion>15.0000</AppVersion>
  <Words>79</Words>
  <Paragraphs>53</Paragraphs>
  <Company>APHP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2015-07-22T10:38:47Z</dcterms:created>
  <dc:creator>BRASSEUR Paul</dc:creator>
  <dc:description/>
  <dc:language>fr-FR</dc:language>
  <cp:lastModifiedBy/>
  <cp:lastPrinted>2018-04-13T17:06:17Z</cp:lastPrinted>
  <dcterms:modified xsi:type="dcterms:W3CDTF">2025-06-27T09:18:13Z</dcterms:modified>
  <cp:revision>1446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AP-HP:8</vt:lpwstr>
  </property>
  <property fmtid="{D5CDD505-2E9C-101B-9397-08002B2CF9AE}" pid="3" name="ClassificationContentMarkingFooterText">
    <vt:lpwstr>C1 - Interne</vt:lpwstr>
  </property>
  <property fmtid="{D5CDD505-2E9C-101B-9397-08002B2CF9AE}" pid="4" name="ContentTypeId">
    <vt:lpwstr>0x010100CDFA34CFC6F5E64B965C92C606634DDF</vt:lpwstr>
  </property>
  <property fmtid="{D5CDD505-2E9C-101B-9397-08002B2CF9AE}" pid="5" name="MSIP_Label_591d6119-873b-4397-8a13-8f0b0381b9bf_ActionId">
    <vt:lpwstr>f954901c-06bb-4e73-978b-2ff255d7fa1b</vt:lpwstr>
  </property>
  <property fmtid="{D5CDD505-2E9C-101B-9397-08002B2CF9AE}" pid="6" name="MSIP_Label_591d6119-873b-4397-8a13-8f0b0381b9bf_ContentBits">
    <vt:lpwstr>2</vt:lpwstr>
  </property>
  <property fmtid="{D5CDD505-2E9C-101B-9397-08002B2CF9AE}" pid="7" name="MSIP_Label_591d6119-873b-4397-8a13-8f0b0381b9bf_Enabled">
    <vt:lpwstr>true</vt:lpwstr>
  </property>
  <property fmtid="{D5CDD505-2E9C-101B-9397-08002B2CF9AE}" pid="8" name="MSIP_Label_591d6119-873b-4397-8a13-8f0b0381b9bf_Method">
    <vt:lpwstr>Standard</vt:lpwstr>
  </property>
  <property fmtid="{D5CDD505-2E9C-101B-9397-08002B2CF9AE}" pid="9" name="MSIP_Label_591d6119-873b-4397-8a13-8f0b0381b9bf_Name">
    <vt:lpwstr>C1 - Interne</vt:lpwstr>
  </property>
  <property fmtid="{D5CDD505-2E9C-101B-9397-08002B2CF9AE}" pid="10" name="MSIP_Label_591d6119-873b-4397-8a13-8f0b0381b9bf_SetDate">
    <vt:lpwstr>2024-03-01T10:56:13Z</vt:lpwstr>
  </property>
  <property fmtid="{D5CDD505-2E9C-101B-9397-08002B2CF9AE}" pid="11" name="MSIP_Label_591d6119-873b-4397-8a13-8f0b0381b9bf_SiteId">
    <vt:lpwstr>905eea10-a76c-4815-8160-ba433c63cfd5</vt:lpwstr>
  </property>
  <property fmtid="{D5CDD505-2E9C-101B-9397-08002B2CF9AE}" pid="12" name="Notes">
    <vt:i4>4</vt:i4>
  </property>
  <property fmtid="{D5CDD505-2E9C-101B-9397-08002B2CF9AE}" pid="13" name="PresentationFormat">
    <vt:lpwstr>Affichage à l'écran (4:3)</vt:lpwstr>
  </property>
  <property fmtid="{D5CDD505-2E9C-101B-9397-08002B2CF9AE}" pid="14" name="Slides">
    <vt:i4>15</vt:i4>
  </property>
</Properties>
</file>